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ink/ink1.xml" ContentType="application/inkml+xml"/>
  <Override PartName="/ppt/ink/ink2.xml" ContentType="application/inkml+xml"/>
  <Override PartName="/ppt/ink/ink3.xml" ContentType="application/inkml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29" r:id="rId5"/>
  </p:sldMasterIdLst>
  <p:notesMasterIdLst>
    <p:notesMasterId r:id="rId21"/>
  </p:notesMasterIdLst>
  <p:handoutMasterIdLst>
    <p:handoutMasterId r:id="rId22"/>
  </p:handoutMasterIdLst>
  <p:sldIdLst>
    <p:sldId id="292" r:id="rId6"/>
    <p:sldId id="291" r:id="rId7"/>
    <p:sldId id="302" r:id="rId8"/>
    <p:sldId id="295" r:id="rId9"/>
    <p:sldId id="294" r:id="rId10"/>
    <p:sldId id="313" r:id="rId11"/>
    <p:sldId id="298" r:id="rId12"/>
    <p:sldId id="300" r:id="rId13"/>
    <p:sldId id="3313" r:id="rId14"/>
    <p:sldId id="317" r:id="rId15"/>
    <p:sldId id="318" r:id="rId16"/>
    <p:sldId id="3311" r:id="rId17"/>
    <p:sldId id="3312" r:id="rId18"/>
    <p:sldId id="306" r:id="rId19"/>
    <p:sldId id="293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195"/>
    <a:srgbClr val="F2B684"/>
    <a:srgbClr val="E98B0D"/>
    <a:srgbClr val="4A66AC"/>
    <a:srgbClr val="4472C4"/>
    <a:srgbClr val="009F94"/>
    <a:srgbClr val="F3E068"/>
    <a:srgbClr val="6E85BD"/>
    <a:srgbClr val="003773"/>
    <a:srgbClr val="1E5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7" d="100"/>
          <a:sy n="67" d="100"/>
        </p:scale>
        <p:origin x="9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feder\OneDrive\Desktop\Obesit&#224;\abstract\database%20Bypas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der\OneDrive\Desktop\Obesit&#224;\abstract\database%20Bypas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feder\OneDrive\Desktop\Obesit&#224;\abstract\database%20Bypas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der\OneDrive\Desktop\Obesit&#224;\abstract\database%20Bypas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der\OneDrive\Desktop\Obesit&#224;\abstract\database%20Bypas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feder\OneDrive\Desktop\Obesit&#224;\abstract\database%20Bypas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feder\OneDrive\Desktop\Obesit&#224;\abstract\database%20Bypas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feder\OneDrive\Desktop\Obesit&#224;\abstract\database%20Bypas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feder\OneDrive\Desktop\Obesit&#224;\abstract\database%20Bypa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0" i="0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</a:rPr>
              <a:t>Confronto parametri antropometrici dei due gruppi di intervento al T0</a:t>
            </a:r>
            <a:endParaRPr lang="it-IT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Foglio3!$B$127</c:f>
              <c:strCache>
                <c:ptCount val="1"/>
                <c:pt idx="0">
                  <c:v>RYGB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Foglio3!$A$128:$A$130</c:f>
              <c:strCache>
                <c:ptCount val="3"/>
                <c:pt idx="0">
                  <c:v>Media peso </c:v>
                </c:pt>
                <c:pt idx="1">
                  <c:v>Media BMI </c:v>
                </c:pt>
                <c:pt idx="2">
                  <c:v>Media EBW </c:v>
                </c:pt>
              </c:strCache>
            </c:strRef>
          </c:cat>
          <c:val>
            <c:numRef>
              <c:f>Foglio3!$B$128:$B$130</c:f>
              <c:numCache>
                <c:formatCode>General</c:formatCode>
                <c:ptCount val="3"/>
                <c:pt idx="0">
                  <c:v>112</c:v>
                </c:pt>
                <c:pt idx="1">
                  <c:v>41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D-4A84-B071-39B718CCF755}"/>
            </c:ext>
          </c:extLst>
        </c:ser>
        <c:ser>
          <c:idx val="1"/>
          <c:order val="1"/>
          <c:tx>
            <c:strRef>
              <c:f>Foglio3!$C$127</c:f>
              <c:strCache>
                <c:ptCount val="1"/>
                <c:pt idx="0">
                  <c:v>OAGB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Foglio3!$A$128:$A$130</c:f>
              <c:strCache>
                <c:ptCount val="3"/>
                <c:pt idx="0">
                  <c:v>Media peso </c:v>
                </c:pt>
                <c:pt idx="1">
                  <c:v>Media BMI </c:v>
                </c:pt>
                <c:pt idx="2">
                  <c:v>Media EBW </c:v>
                </c:pt>
              </c:strCache>
            </c:strRef>
          </c:cat>
          <c:val>
            <c:numRef>
              <c:f>Foglio3!$C$128:$C$130</c:f>
              <c:numCache>
                <c:formatCode>General</c:formatCode>
                <c:ptCount val="3"/>
                <c:pt idx="0">
                  <c:v>130</c:v>
                </c:pt>
                <c:pt idx="1">
                  <c:v>48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ED-4A84-B071-39B718CCF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310463"/>
        <c:axId val="134334463"/>
      </c:barChart>
      <c:catAx>
        <c:axId val="134310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334463"/>
        <c:crosses val="autoZero"/>
        <c:auto val="1"/>
        <c:lblAlgn val="ctr"/>
        <c:lblOffset val="100"/>
        <c:noMultiLvlLbl val="0"/>
      </c:catAx>
      <c:valAx>
        <c:axId val="134334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310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Foglio3!$R$5</c:f>
              <c:strCache>
                <c:ptCount val="1"/>
                <c:pt idx="0">
                  <c:v>Primario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Foglio3!$Q$6:$Q$8</c:f>
              <c:strCache>
                <c:ptCount val="3"/>
                <c:pt idx="0">
                  <c:v>6 mesi</c:v>
                </c:pt>
                <c:pt idx="1">
                  <c:v>12 mesi </c:v>
                </c:pt>
                <c:pt idx="2">
                  <c:v>24 mesi</c:v>
                </c:pt>
              </c:strCache>
            </c:strRef>
          </c:cat>
          <c:val>
            <c:numRef>
              <c:f>Foglio3!$R$6:$R$8</c:f>
              <c:numCache>
                <c:formatCode>General</c:formatCode>
                <c:ptCount val="3"/>
                <c:pt idx="0">
                  <c:v>69</c:v>
                </c:pt>
                <c:pt idx="1">
                  <c:v>81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9-48C1-838D-5B4A272144A5}"/>
            </c:ext>
          </c:extLst>
        </c:ser>
        <c:ser>
          <c:idx val="1"/>
          <c:order val="1"/>
          <c:tx>
            <c:strRef>
              <c:f>Foglio3!$S$5</c:f>
              <c:strCache>
                <c:ptCount val="1"/>
                <c:pt idx="0">
                  <c:v>Re-do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Foglio3!$Q$6:$Q$8</c:f>
              <c:strCache>
                <c:ptCount val="3"/>
                <c:pt idx="0">
                  <c:v>6 mesi</c:v>
                </c:pt>
                <c:pt idx="1">
                  <c:v>12 mesi </c:v>
                </c:pt>
                <c:pt idx="2">
                  <c:v>24 mesi</c:v>
                </c:pt>
              </c:strCache>
            </c:strRef>
          </c:cat>
          <c:val>
            <c:numRef>
              <c:f>Foglio3!$S$6:$S$8</c:f>
              <c:numCache>
                <c:formatCode>General</c:formatCode>
                <c:ptCount val="3"/>
                <c:pt idx="0">
                  <c:v>54</c:v>
                </c:pt>
                <c:pt idx="1">
                  <c:v>66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09-48C1-838D-5B4A272144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78768112"/>
        <c:axId val="1621090656"/>
      </c:barChart>
      <c:catAx>
        <c:axId val="1678768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Follow up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1090656"/>
        <c:crosses val="autoZero"/>
        <c:auto val="1"/>
        <c:lblAlgn val="ctr"/>
        <c:lblOffset val="100"/>
        <c:noMultiLvlLbl val="0"/>
      </c:catAx>
      <c:valAx>
        <c:axId val="162109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%EBWL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8768112"/>
        <c:crosses val="autoZero"/>
        <c:crossBetween val="between"/>
        <c:minorUnit val="5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</a:rPr>
              <a:t>Confronto parametri laboratoristici dei due gruppi di intervento al T0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Foglio3!$B$133</c:f>
              <c:strCache>
                <c:ptCount val="1"/>
                <c:pt idx="0">
                  <c:v>RYGB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Foglio3!$A$134:$A$140</c:f>
              <c:strCache>
                <c:ptCount val="7"/>
                <c:pt idx="0">
                  <c:v>Glicemia </c:v>
                </c:pt>
                <c:pt idx="1">
                  <c:v>HbA1c </c:v>
                </c:pt>
                <c:pt idx="2">
                  <c:v>PA sistolica</c:v>
                </c:pt>
                <c:pt idx="3">
                  <c:v>PA diastolica</c:v>
                </c:pt>
                <c:pt idx="4">
                  <c:v>Colesterolo totale </c:v>
                </c:pt>
                <c:pt idx="5">
                  <c:v>Colesterolo LDL</c:v>
                </c:pt>
                <c:pt idx="6">
                  <c:v>Trigliceridi</c:v>
                </c:pt>
              </c:strCache>
            </c:strRef>
          </c:cat>
          <c:val>
            <c:numRef>
              <c:f>Foglio3!$B$134:$B$140</c:f>
              <c:numCache>
                <c:formatCode>General</c:formatCode>
                <c:ptCount val="7"/>
                <c:pt idx="0">
                  <c:v>107</c:v>
                </c:pt>
                <c:pt idx="1">
                  <c:v>40</c:v>
                </c:pt>
                <c:pt idx="2">
                  <c:v>138</c:v>
                </c:pt>
                <c:pt idx="3">
                  <c:v>83</c:v>
                </c:pt>
                <c:pt idx="4">
                  <c:v>189</c:v>
                </c:pt>
                <c:pt idx="5">
                  <c:v>113</c:v>
                </c:pt>
                <c:pt idx="6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1-4D6B-AFE0-AE893C3B6B13}"/>
            </c:ext>
          </c:extLst>
        </c:ser>
        <c:ser>
          <c:idx val="1"/>
          <c:order val="1"/>
          <c:tx>
            <c:strRef>
              <c:f>Foglio3!$C$133</c:f>
              <c:strCache>
                <c:ptCount val="1"/>
                <c:pt idx="0">
                  <c:v>OAGB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Foglio3!$A$134:$A$140</c:f>
              <c:strCache>
                <c:ptCount val="7"/>
                <c:pt idx="0">
                  <c:v>Glicemia </c:v>
                </c:pt>
                <c:pt idx="1">
                  <c:v>HbA1c </c:v>
                </c:pt>
                <c:pt idx="2">
                  <c:v>PA sistolica</c:v>
                </c:pt>
                <c:pt idx="3">
                  <c:v>PA diastolica</c:v>
                </c:pt>
                <c:pt idx="4">
                  <c:v>Colesterolo totale </c:v>
                </c:pt>
                <c:pt idx="5">
                  <c:v>Colesterolo LDL</c:v>
                </c:pt>
                <c:pt idx="6">
                  <c:v>Trigliceridi</c:v>
                </c:pt>
              </c:strCache>
            </c:strRef>
          </c:cat>
          <c:val>
            <c:numRef>
              <c:f>Foglio3!$C$134:$C$140</c:f>
              <c:numCache>
                <c:formatCode>General</c:formatCode>
                <c:ptCount val="7"/>
                <c:pt idx="0">
                  <c:v>98</c:v>
                </c:pt>
                <c:pt idx="1">
                  <c:v>39</c:v>
                </c:pt>
                <c:pt idx="2">
                  <c:v>142</c:v>
                </c:pt>
                <c:pt idx="3">
                  <c:v>85</c:v>
                </c:pt>
                <c:pt idx="4">
                  <c:v>205</c:v>
                </c:pt>
                <c:pt idx="5">
                  <c:v>127</c:v>
                </c:pt>
                <c:pt idx="6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1-4D6B-AFE0-AE893C3B6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4332543"/>
        <c:axId val="134313823"/>
      </c:barChart>
      <c:catAx>
        <c:axId val="134332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313823"/>
        <c:crosses val="autoZero"/>
        <c:auto val="1"/>
        <c:lblAlgn val="ctr"/>
        <c:lblOffset val="100"/>
        <c:noMultiLvlLbl val="0"/>
      </c:catAx>
      <c:valAx>
        <c:axId val="134313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332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Intervento</a:t>
            </a:r>
            <a:r>
              <a:rPr lang="it-IT" sz="16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primario VS re-do surgery</a:t>
            </a:r>
            <a:endParaRPr lang="it-IT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A9-4823-8D13-3AA38452E26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A9-4823-8D13-3AA38452E2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Foglio3!$A$24:$A$25</c:f>
              <c:strCache>
                <c:ptCount val="2"/>
                <c:pt idx="0">
                  <c:v>Primario</c:v>
                </c:pt>
                <c:pt idx="1">
                  <c:v>Re-do</c:v>
                </c:pt>
              </c:strCache>
            </c:strRef>
          </c:cat>
          <c:val>
            <c:numRef>
              <c:f>Foglio3!$B$24:$B$25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A9-4823-8D13-3AA38452E2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399496232584752"/>
          <c:y val="0.33849568912094929"/>
          <c:w val="0.21125439325295459"/>
          <c:h val="0.30676361510031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2225">
      <a:solidFill>
        <a:srgbClr val="4A66AC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Percentuali</a:t>
            </a:r>
            <a:r>
              <a:rPr lang="it-IT" sz="16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intervento primario e re-do surgery </a:t>
            </a:r>
            <a:endParaRPr lang="it-IT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1120345581802274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Foglio3!$B$19</c:f>
              <c:strCache>
                <c:ptCount val="1"/>
                <c:pt idx="0">
                  <c:v>RYGB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A66AC"/>
              </a:soli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0ED-40CD-83E0-4CD2C09887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Foglio3!$A$20:$A$21</c:f>
              <c:strCache>
                <c:ptCount val="2"/>
                <c:pt idx="0">
                  <c:v>Primario</c:v>
                </c:pt>
                <c:pt idx="1">
                  <c:v>Re-do</c:v>
                </c:pt>
              </c:strCache>
            </c:strRef>
          </c:cat>
          <c:val>
            <c:numRef>
              <c:f>Foglio3!$B$20:$B$21</c:f>
              <c:numCache>
                <c:formatCode>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D-40CD-83E0-4CD2C098872D}"/>
            </c:ext>
          </c:extLst>
        </c:ser>
        <c:ser>
          <c:idx val="1"/>
          <c:order val="1"/>
          <c:tx>
            <c:strRef>
              <c:f>Foglio3!$C$19</c:f>
              <c:strCache>
                <c:ptCount val="1"/>
                <c:pt idx="0">
                  <c:v>OAGB</c:v>
                </c:pt>
              </c:strCache>
            </c:strRef>
          </c:tx>
          <c:spPr>
            <a:solidFill>
              <a:srgbClr val="F0B195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0B195"/>
              </a:solidFill>
              <a:ln>
                <a:solidFill>
                  <a:srgbClr val="FFC000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0ED-40CD-83E0-4CD2C09887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Foglio3!$A$20:$A$21</c:f>
              <c:strCache>
                <c:ptCount val="2"/>
                <c:pt idx="0">
                  <c:v>Primario</c:v>
                </c:pt>
                <c:pt idx="1">
                  <c:v>Re-do</c:v>
                </c:pt>
              </c:strCache>
            </c:strRef>
          </c:cat>
          <c:val>
            <c:numRef>
              <c:f>Foglio3!$C$20:$C$21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D-40CD-83E0-4CD2C09887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8098079"/>
        <c:axId val="148098559"/>
      </c:barChart>
      <c:catAx>
        <c:axId val="14809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98559"/>
        <c:crosses val="autoZero"/>
        <c:auto val="1"/>
        <c:lblAlgn val="ctr"/>
        <c:lblOffset val="100"/>
        <c:noMultiLvlLbl val="0"/>
      </c:catAx>
      <c:valAx>
        <c:axId val="14809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980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Numero di pazienti al follow-</a:t>
            </a:r>
            <a:r>
              <a:rPr lang="it-IT" baseline="0"/>
              <a:t> </a:t>
            </a:r>
            <a:r>
              <a:rPr lang="it-IT"/>
              <a:t>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Foglio3!$B$151</c:f>
              <c:strCache>
                <c:ptCount val="1"/>
                <c:pt idx="0">
                  <c:v>RYGB</c:v>
                </c:pt>
              </c:strCache>
            </c:strRef>
          </c:tx>
          <c:spPr>
            <a:solidFill>
              <a:srgbClr val="4472C4">
                <a:alpha val="91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Foglio3!$A$152:$A$155</c:f>
              <c:strCache>
                <c:ptCount val="4"/>
                <c:pt idx="0">
                  <c:v>T0</c:v>
                </c:pt>
                <c:pt idx="1">
                  <c:v>T6</c:v>
                </c:pt>
                <c:pt idx="2">
                  <c:v>T12</c:v>
                </c:pt>
                <c:pt idx="3">
                  <c:v>T24</c:v>
                </c:pt>
              </c:strCache>
            </c:strRef>
          </c:cat>
          <c:val>
            <c:numRef>
              <c:f>Foglio3!$B$152:$B$155</c:f>
              <c:numCache>
                <c:formatCode>General</c:formatCode>
                <c:ptCount val="4"/>
                <c:pt idx="0">
                  <c:v>116</c:v>
                </c:pt>
                <c:pt idx="1">
                  <c:v>87</c:v>
                </c:pt>
                <c:pt idx="2">
                  <c:v>75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3-4A32-BB9E-3F2E75E762FD}"/>
            </c:ext>
          </c:extLst>
        </c:ser>
        <c:ser>
          <c:idx val="1"/>
          <c:order val="1"/>
          <c:tx>
            <c:strRef>
              <c:f>Foglio3!$C$151</c:f>
              <c:strCache>
                <c:ptCount val="1"/>
                <c:pt idx="0">
                  <c:v>OAGB</c:v>
                </c:pt>
              </c:strCache>
            </c:strRef>
          </c:tx>
          <c:spPr>
            <a:solidFill>
              <a:srgbClr val="F0B1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Foglio3!$A$152:$A$155</c:f>
              <c:strCache>
                <c:ptCount val="4"/>
                <c:pt idx="0">
                  <c:v>T0</c:v>
                </c:pt>
                <c:pt idx="1">
                  <c:v>T6</c:v>
                </c:pt>
                <c:pt idx="2">
                  <c:v>T12</c:v>
                </c:pt>
                <c:pt idx="3">
                  <c:v>T24</c:v>
                </c:pt>
              </c:strCache>
            </c:strRef>
          </c:cat>
          <c:val>
            <c:numRef>
              <c:f>Foglio3!$C$152:$C$155</c:f>
              <c:numCache>
                <c:formatCode>General</c:formatCode>
                <c:ptCount val="4"/>
                <c:pt idx="0">
                  <c:v>68</c:v>
                </c:pt>
                <c:pt idx="1">
                  <c:v>54</c:v>
                </c:pt>
                <c:pt idx="2">
                  <c:v>43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43-4A32-BB9E-3F2E75E76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357823"/>
        <c:axId val="144373663"/>
      </c:barChart>
      <c:catAx>
        <c:axId val="144357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4373663"/>
        <c:crosses val="autoZero"/>
        <c:auto val="1"/>
        <c:lblAlgn val="ctr"/>
        <c:lblOffset val="100"/>
        <c:noMultiLvlLbl val="0"/>
      </c:catAx>
      <c:valAx>
        <c:axId val="144373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435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BMI &gt;</a:t>
            </a:r>
            <a:r>
              <a:rPr lang="en-US" sz="1800" b="1" baseline="0" dirty="0"/>
              <a:t> 50; N 33/184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54-4B2B-8EAF-91EE1904B86D}"/>
              </c:ext>
            </c:extLst>
          </c:dPt>
          <c:dPt>
            <c:idx val="1"/>
            <c:bubble3D val="0"/>
            <c:spPr>
              <a:solidFill>
                <a:srgbClr val="F0B1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54-4B2B-8EAF-91EE1904B8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'bmi &gt;50'!$J$890:$J$891</c:f>
              <c:strCache>
                <c:ptCount val="2"/>
                <c:pt idx="0">
                  <c:v>RYGB</c:v>
                </c:pt>
                <c:pt idx="1">
                  <c:v>OAGB</c:v>
                </c:pt>
              </c:strCache>
            </c:strRef>
          </c:cat>
          <c:val>
            <c:numRef>
              <c:f>'bmi &gt;50'!$K$890:$K$891</c:f>
              <c:numCache>
                <c:formatCode>0%</c:formatCode>
                <c:ptCount val="2"/>
                <c:pt idx="0">
                  <c:v>0.05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54-4B2B-8EAF-91EE1904B86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Foglio3!$I$30</c:f>
              <c:strCache>
                <c:ptCount val="1"/>
                <c:pt idx="0">
                  <c:v>RYGB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" lastClr="FFFFFF">
                  <a:alpha val="74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Foglio3!$H$31:$H$33</c:f>
              <c:strCache>
                <c:ptCount val="3"/>
                <c:pt idx="0">
                  <c:v>6 mesi</c:v>
                </c:pt>
                <c:pt idx="1">
                  <c:v>12 mesi </c:v>
                </c:pt>
                <c:pt idx="2">
                  <c:v>24 mesi</c:v>
                </c:pt>
              </c:strCache>
            </c:strRef>
          </c:cat>
          <c:val>
            <c:numRef>
              <c:f>Foglio3!$I$31:$I$33</c:f>
              <c:numCache>
                <c:formatCode>General</c:formatCode>
                <c:ptCount val="3"/>
                <c:pt idx="0">
                  <c:v>24</c:v>
                </c:pt>
                <c:pt idx="1">
                  <c:v>26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7-4984-9A50-7C16D18194BA}"/>
            </c:ext>
          </c:extLst>
        </c:ser>
        <c:ser>
          <c:idx val="1"/>
          <c:order val="1"/>
          <c:tx>
            <c:strRef>
              <c:f>Foglio3!$J$30</c:f>
              <c:strCache>
                <c:ptCount val="1"/>
                <c:pt idx="0">
                  <c:v>OAGB </c:v>
                </c:pt>
              </c:strCache>
            </c:strRef>
          </c:tx>
          <c:spPr>
            <a:solidFill>
              <a:srgbClr val="F2B6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Foglio3!$H$31:$H$33</c:f>
              <c:strCache>
                <c:ptCount val="3"/>
                <c:pt idx="0">
                  <c:v>6 mesi</c:v>
                </c:pt>
                <c:pt idx="1">
                  <c:v>12 mesi </c:v>
                </c:pt>
                <c:pt idx="2">
                  <c:v>24 mesi</c:v>
                </c:pt>
              </c:strCache>
            </c:strRef>
          </c:cat>
          <c:val>
            <c:numRef>
              <c:f>Foglio3!$J$31:$J$33</c:f>
              <c:numCache>
                <c:formatCode>General</c:formatCode>
                <c:ptCount val="3"/>
                <c:pt idx="0">
                  <c:v>25</c:v>
                </c:pt>
                <c:pt idx="1">
                  <c:v>27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7-4984-9A50-7C16D1819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321983"/>
        <c:axId val="134316223"/>
      </c:barChart>
      <c:catAx>
        <c:axId val="134321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316223"/>
        <c:crosses val="autoZero"/>
        <c:auto val="1"/>
        <c:lblAlgn val="ctr"/>
        <c:lblOffset val="100"/>
        <c:noMultiLvlLbl val="0"/>
      </c:catAx>
      <c:valAx>
        <c:axId val="13431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321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84196633085765"/>
          <c:y val="3.4089823194608335E-2"/>
          <c:w val="0.71985859212653702"/>
          <c:h val="0.887571763104181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Foglio3!$U$26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Foglio3!$V$25:$Z$25</c:f>
              <c:strCache>
                <c:ptCount val="5"/>
                <c:pt idx="0">
                  <c:v>Pas</c:v>
                </c:pt>
                <c:pt idx="1">
                  <c:v>Pad</c:v>
                </c:pt>
                <c:pt idx="2">
                  <c:v>colLDL</c:v>
                </c:pt>
                <c:pt idx="3">
                  <c:v>Trigliceridi</c:v>
                </c:pt>
                <c:pt idx="4">
                  <c:v>HbA1c</c:v>
                </c:pt>
              </c:strCache>
            </c:strRef>
          </c:cat>
          <c:val>
            <c:numRef>
              <c:f>Foglio3!$V$26:$Z$26</c:f>
              <c:numCache>
                <c:formatCode>General</c:formatCode>
                <c:ptCount val="5"/>
                <c:pt idx="0">
                  <c:v>138</c:v>
                </c:pt>
                <c:pt idx="1">
                  <c:v>83</c:v>
                </c:pt>
                <c:pt idx="2">
                  <c:v>113</c:v>
                </c:pt>
                <c:pt idx="3">
                  <c:v>129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9-427C-9CDA-A9653D3022BF}"/>
            </c:ext>
          </c:extLst>
        </c:ser>
        <c:ser>
          <c:idx val="1"/>
          <c:order val="1"/>
          <c:tx>
            <c:strRef>
              <c:f>Foglio3!$U$27</c:f>
              <c:strCache>
                <c:ptCount val="1"/>
                <c:pt idx="0">
                  <c:v>6 mesi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Foglio3!$V$25:$Z$25</c:f>
              <c:strCache>
                <c:ptCount val="5"/>
                <c:pt idx="0">
                  <c:v>Pas</c:v>
                </c:pt>
                <c:pt idx="1">
                  <c:v>Pad</c:v>
                </c:pt>
                <c:pt idx="2">
                  <c:v>colLDL</c:v>
                </c:pt>
                <c:pt idx="3">
                  <c:v>Trigliceridi</c:v>
                </c:pt>
                <c:pt idx="4">
                  <c:v>HbA1c</c:v>
                </c:pt>
              </c:strCache>
            </c:strRef>
          </c:cat>
          <c:val>
            <c:numRef>
              <c:f>Foglio3!$V$27:$Z$27</c:f>
              <c:numCache>
                <c:formatCode>General</c:formatCode>
                <c:ptCount val="5"/>
                <c:pt idx="0">
                  <c:v>133</c:v>
                </c:pt>
                <c:pt idx="1">
                  <c:v>77</c:v>
                </c:pt>
                <c:pt idx="2">
                  <c:v>100</c:v>
                </c:pt>
                <c:pt idx="3">
                  <c:v>90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9-427C-9CDA-A9653D3022BF}"/>
            </c:ext>
          </c:extLst>
        </c:ser>
        <c:ser>
          <c:idx val="2"/>
          <c:order val="2"/>
          <c:tx>
            <c:strRef>
              <c:f>Foglio3!$U$28</c:f>
              <c:strCache>
                <c:ptCount val="1"/>
                <c:pt idx="0">
                  <c:v>12 mesi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Foglio3!$V$25:$Z$25</c:f>
              <c:strCache>
                <c:ptCount val="5"/>
                <c:pt idx="0">
                  <c:v>Pas</c:v>
                </c:pt>
                <c:pt idx="1">
                  <c:v>Pad</c:v>
                </c:pt>
                <c:pt idx="2">
                  <c:v>colLDL</c:v>
                </c:pt>
                <c:pt idx="3">
                  <c:v>Trigliceridi</c:v>
                </c:pt>
                <c:pt idx="4">
                  <c:v>HbA1c</c:v>
                </c:pt>
              </c:strCache>
            </c:strRef>
          </c:cat>
          <c:val>
            <c:numRef>
              <c:f>Foglio3!$V$28:$Z$28</c:f>
              <c:numCache>
                <c:formatCode>General</c:formatCode>
                <c:ptCount val="5"/>
                <c:pt idx="0">
                  <c:v>121</c:v>
                </c:pt>
                <c:pt idx="1">
                  <c:v>75</c:v>
                </c:pt>
                <c:pt idx="2">
                  <c:v>92</c:v>
                </c:pt>
                <c:pt idx="3">
                  <c:v>79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49-427C-9CDA-A9653D3022BF}"/>
            </c:ext>
          </c:extLst>
        </c:ser>
        <c:ser>
          <c:idx val="3"/>
          <c:order val="3"/>
          <c:tx>
            <c:strRef>
              <c:f>Foglio3!$U$29</c:f>
              <c:strCache>
                <c:ptCount val="1"/>
                <c:pt idx="0">
                  <c:v>24 mesi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Foglio3!$V$25:$Z$25</c:f>
              <c:strCache>
                <c:ptCount val="5"/>
                <c:pt idx="0">
                  <c:v>Pas</c:v>
                </c:pt>
                <c:pt idx="1">
                  <c:v>Pad</c:v>
                </c:pt>
                <c:pt idx="2">
                  <c:v>colLDL</c:v>
                </c:pt>
                <c:pt idx="3">
                  <c:v>Trigliceridi</c:v>
                </c:pt>
                <c:pt idx="4">
                  <c:v>HbA1c</c:v>
                </c:pt>
              </c:strCache>
            </c:strRef>
          </c:cat>
          <c:val>
            <c:numRef>
              <c:f>Foglio3!$V$29:$Z$29</c:f>
              <c:numCache>
                <c:formatCode>General</c:formatCode>
                <c:ptCount val="5"/>
                <c:pt idx="0">
                  <c:v>124</c:v>
                </c:pt>
                <c:pt idx="1">
                  <c:v>79</c:v>
                </c:pt>
                <c:pt idx="2">
                  <c:v>95</c:v>
                </c:pt>
                <c:pt idx="3">
                  <c:v>89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49-427C-9CDA-A9653D302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440128"/>
        <c:axId val="28931792"/>
      </c:barChart>
      <c:catAx>
        <c:axId val="127944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931792"/>
        <c:crosses val="autoZero"/>
        <c:auto val="1"/>
        <c:lblAlgn val="ctr"/>
        <c:lblOffset val="100"/>
        <c:noMultiLvlLbl val="0"/>
      </c:catAx>
      <c:valAx>
        <c:axId val="2893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944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Foglio3!$AB$26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Foglio3!$AC$25:$AG$25</c:f>
              <c:strCache>
                <c:ptCount val="5"/>
                <c:pt idx="0">
                  <c:v>Pas</c:v>
                </c:pt>
                <c:pt idx="1">
                  <c:v>Pad</c:v>
                </c:pt>
                <c:pt idx="2">
                  <c:v>colLDL</c:v>
                </c:pt>
                <c:pt idx="3">
                  <c:v>Trigliceridi</c:v>
                </c:pt>
                <c:pt idx="4">
                  <c:v>HbA1c</c:v>
                </c:pt>
              </c:strCache>
            </c:strRef>
          </c:cat>
          <c:val>
            <c:numRef>
              <c:f>Foglio3!$AC$26:$AG$26</c:f>
              <c:numCache>
                <c:formatCode>General</c:formatCode>
                <c:ptCount val="5"/>
                <c:pt idx="0">
                  <c:v>142</c:v>
                </c:pt>
                <c:pt idx="1">
                  <c:v>85</c:v>
                </c:pt>
                <c:pt idx="2">
                  <c:v>127</c:v>
                </c:pt>
                <c:pt idx="3">
                  <c:v>137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9-4C16-A988-34FE2CE2394A}"/>
            </c:ext>
          </c:extLst>
        </c:ser>
        <c:ser>
          <c:idx val="1"/>
          <c:order val="1"/>
          <c:tx>
            <c:strRef>
              <c:f>Foglio3!$AB$27</c:f>
              <c:strCache>
                <c:ptCount val="1"/>
                <c:pt idx="0">
                  <c:v>6 mesi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Foglio3!$AC$25:$AG$25</c:f>
              <c:strCache>
                <c:ptCount val="5"/>
                <c:pt idx="0">
                  <c:v>Pas</c:v>
                </c:pt>
                <c:pt idx="1">
                  <c:v>Pad</c:v>
                </c:pt>
                <c:pt idx="2">
                  <c:v>colLDL</c:v>
                </c:pt>
                <c:pt idx="3">
                  <c:v>Trigliceridi</c:v>
                </c:pt>
                <c:pt idx="4">
                  <c:v>HbA1c</c:v>
                </c:pt>
              </c:strCache>
            </c:strRef>
          </c:cat>
          <c:val>
            <c:numRef>
              <c:f>Foglio3!$AC$27:$AG$27</c:f>
              <c:numCache>
                <c:formatCode>General</c:formatCode>
                <c:ptCount val="5"/>
                <c:pt idx="0">
                  <c:v>127</c:v>
                </c:pt>
                <c:pt idx="1">
                  <c:v>80</c:v>
                </c:pt>
                <c:pt idx="2">
                  <c:v>104</c:v>
                </c:pt>
                <c:pt idx="3">
                  <c:v>117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D9-4C16-A988-34FE2CE2394A}"/>
            </c:ext>
          </c:extLst>
        </c:ser>
        <c:ser>
          <c:idx val="2"/>
          <c:order val="2"/>
          <c:tx>
            <c:strRef>
              <c:f>Foglio3!$AB$28</c:f>
              <c:strCache>
                <c:ptCount val="1"/>
                <c:pt idx="0">
                  <c:v>12 mesi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Foglio3!$AC$25:$AG$25</c:f>
              <c:strCache>
                <c:ptCount val="5"/>
                <c:pt idx="0">
                  <c:v>Pas</c:v>
                </c:pt>
                <c:pt idx="1">
                  <c:v>Pad</c:v>
                </c:pt>
                <c:pt idx="2">
                  <c:v>colLDL</c:v>
                </c:pt>
                <c:pt idx="3">
                  <c:v>Trigliceridi</c:v>
                </c:pt>
                <c:pt idx="4">
                  <c:v>HbA1c</c:v>
                </c:pt>
              </c:strCache>
            </c:strRef>
          </c:cat>
          <c:val>
            <c:numRef>
              <c:f>Foglio3!$AC$28:$AG$28</c:f>
              <c:numCache>
                <c:formatCode>General</c:formatCode>
                <c:ptCount val="5"/>
                <c:pt idx="0">
                  <c:v>127</c:v>
                </c:pt>
                <c:pt idx="1">
                  <c:v>79</c:v>
                </c:pt>
                <c:pt idx="2">
                  <c:v>101</c:v>
                </c:pt>
                <c:pt idx="3">
                  <c:v>94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D9-4C16-A988-34FE2CE2394A}"/>
            </c:ext>
          </c:extLst>
        </c:ser>
        <c:ser>
          <c:idx val="3"/>
          <c:order val="3"/>
          <c:tx>
            <c:strRef>
              <c:f>Foglio3!$AB$29</c:f>
              <c:strCache>
                <c:ptCount val="1"/>
                <c:pt idx="0">
                  <c:v>24 mesi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Foglio3!$AC$25:$AG$25</c:f>
              <c:strCache>
                <c:ptCount val="5"/>
                <c:pt idx="0">
                  <c:v>Pas</c:v>
                </c:pt>
                <c:pt idx="1">
                  <c:v>Pad</c:v>
                </c:pt>
                <c:pt idx="2">
                  <c:v>colLDL</c:v>
                </c:pt>
                <c:pt idx="3">
                  <c:v>Trigliceridi</c:v>
                </c:pt>
                <c:pt idx="4">
                  <c:v>HbA1c</c:v>
                </c:pt>
              </c:strCache>
            </c:strRef>
          </c:cat>
          <c:val>
            <c:numRef>
              <c:f>Foglio3!$AC$29:$AG$29</c:f>
              <c:numCache>
                <c:formatCode>General</c:formatCode>
                <c:ptCount val="5"/>
                <c:pt idx="0">
                  <c:v>127</c:v>
                </c:pt>
                <c:pt idx="1">
                  <c:v>81</c:v>
                </c:pt>
                <c:pt idx="2">
                  <c:v>100</c:v>
                </c:pt>
                <c:pt idx="3">
                  <c:v>102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D9-4C16-A988-34FE2CE23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4206879"/>
        <c:axId val="364228479"/>
      </c:barChart>
      <c:catAx>
        <c:axId val="364206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4228479"/>
        <c:crosses val="autoZero"/>
        <c:auto val="1"/>
        <c:lblAlgn val="ctr"/>
        <c:lblOffset val="100"/>
        <c:noMultiLvlLbl val="0"/>
      </c:catAx>
      <c:valAx>
        <c:axId val="36422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420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0.65145</cdr:x>
      <cdr:y>0.25147</cdr:y>
    </cdr:from>
    <cdr:to>
      <cdr:x>0.80762</cdr:x>
      <cdr:y>0.34624</cdr:y>
    </cdr:to>
    <cdr:sp macro="" textlink="">
      <cdr:nvSpPr>
        <cdr:cNvPr id="3" name="CasellaDiTesto 20">
          <a:extLst xmlns:a="http://schemas.openxmlformats.org/drawingml/2006/main">
            <a:ext uri="{FF2B5EF4-FFF2-40B4-BE49-F238E27FC236}">
              <a16:creationId xmlns:a16="http://schemas.microsoft.com/office/drawing/2014/main" id="{7794C407-577B-FB44-EBD5-B6F8795A3C04}"/>
            </a:ext>
          </a:extLst>
        </cdr:cNvPr>
        <cdr:cNvSpPr txBox="1"/>
      </cdr:nvSpPr>
      <cdr:spPr>
        <a:xfrm xmlns:a="http://schemas.openxmlformats.org/drawingml/2006/main">
          <a:off x="3575821" y="1008750"/>
          <a:ext cx="857241" cy="3801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dirty="0"/>
            <a:t>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5T16:35:33.465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816 464,'-3'2,"-1"-1,0 0,0 1,1-1,-1 1,1 0,0 0,0 1,-1-1,1 1,1-1,-1 1,0 0,-3 4,-15 14,19-19,0-1,-1 1,1 0,-1-1,0 1,1-1,-1 0,0 0,0 0,0 0,0 0,0-1,0 1,0-1,0 0,0 0,-5 0,6-1,0 0,-1 0,1 0,0-1,0 1,0 0,0-1,1 1,-1-1,0 0,1 1,-1-1,1 0,-1 0,1 0,0 0,0 0,0 0,0-1,0 1,0 0,0-4,-3-10,-1 1,-1 0,0 0,-1 1,-10-17,12 24,0 1,-1-1,0 1,0 0,0 0,-1 1,0 0,0 0,0 0,-1 1,-11-5,-37-18,-61-40,-23-12,130 73,1 0,0-1,0 0,-8-8,-8-7,-9-2,-45-24,68 41,10 5,5 1,10 4,34 25,-1 2,65 54,76 85,-172-154,42 42,-28-25,43 32,-35-32,20 14,-42-34,28 25,-9-6,-30-27,0 0,0 1,1-2,-1 1,1 0,0-1,0 0,1-1,-1 1,0-1,1-1,-1 1,1-1,0 0,-1 0,1-1,0 0,0 0,-1-1,8-1,4-4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5T16:35:34.853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5T16:35:39.442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55 174,'3'4,"1"1,-1 0,0 0,0 0,-1 1,0-1,0 1,2 7,10 22,-3-13,-1-2,1-1,0 0,1 0,1-1,1-1,1 0,21 19,-15-16,-1 1,23 30,-13-14,-29-36,0-1,0 1,-1 0,1-1,0 1,-1 0,1 0,-1 0,1 0,-1-1,1 1,-1 0,1 0,-1 0,0 0,0 0,0 0,1 0,-1 0,0 0,0 0,0 0,0 0,-1 2,0-2,1 0,-1-1,0 1,0 0,0 0,0-1,0 1,0 0,0-1,0 1,0-1,0 1,0-1,0 0,0 1,0-1,0 0,-2 0,-10 2,0-2,0 0,-14-1,14 0,-21 0,24 2,1 0,-1-1,0-1,0 0,1 0,-1-1,1 0,-1 0,1-1,0-1,0 1,-15-10,18 9,1-1,-1 0,1 0,0-1,1 0,-1 0,1 0,0 0,1-1,-1 1,1-1,-2-10,-1-1,1-1,2 0,-4-32,7 40,0 0,1 0,0 0,1 1,0-1,0 0,1 1,1-1,-1 1,2 0,0 0,10-16,8-7,1 2,34-35,-19 22,4 0,-25 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010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31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CE7F7E8-E78C-724A-A645-2B81BE3534E2}"/>
              </a:ext>
            </a:extLst>
          </p:cNvPr>
          <p:cNvSpPr/>
          <p:nvPr userDrawn="1"/>
        </p:nvSpPr>
        <p:spPr>
          <a:xfrm>
            <a:off x="11100682" y="375673"/>
            <a:ext cx="342064" cy="341975"/>
          </a:xfrm>
          <a:prstGeom prst="ellipse">
            <a:avLst/>
          </a:prstGeom>
          <a:solidFill>
            <a:srgbClr val="EB8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122623" y="397607"/>
            <a:ext cx="320123" cy="32004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C2130A1F-96FE-9345-9E91-FD9BE4197128}" type="slidenum">
              <a:rPr lang="en-US" sz="12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‹N›</a:t>
            </a:fld>
            <a:endParaRPr lang="en-US" sz="140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869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6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customXml" Target="../ink/ink2.xm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408" y="663193"/>
            <a:ext cx="6351330" cy="3249054"/>
          </a:xfrm>
        </p:spPr>
        <p:txBody>
          <a:bodyPr>
            <a:normAutofit/>
          </a:bodyPr>
          <a:lstStyle/>
          <a:p>
            <a:br>
              <a:rPr lang="it-IT" sz="3600" dirty="0"/>
            </a:br>
            <a:r>
              <a:rPr lang="it-IT" sz="3600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BYPASS GASTRICO ROUX-EN-Y VS MINI BYPASS GASTRICO: EFFICACIA A BREVE-MEDIO TERMINE</a:t>
            </a:r>
            <a:br>
              <a:rPr lang="it-IT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36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8408" y="3640015"/>
            <a:ext cx="6638937" cy="1587499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Dr.ssa Federica pippa</a:t>
            </a:r>
          </a:p>
          <a:p>
            <a:r>
              <a:rPr lang="it-IT" sz="1800" b="1" cap="none" dirty="0">
                <a:solidFill>
                  <a:srgbClr val="FFC000"/>
                </a:solidFill>
              </a:rPr>
              <a:t>Dipartimento di scienze mediche e chirurgiche </a:t>
            </a:r>
            <a:r>
              <a:rPr lang="it-IT" sz="1800" b="1" dirty="0">
                <a:solidFill>
                  <a:srgbClr val="FFC000"/>
                </a:solidFill>
              </a:rPr>
              <a:t>(DIMEC), </a:t>
            </a:r>
            <a:r>
              <a:rPr lang="it-IT" sz="1800" b="1" cap="none" dirty="0">
                <a:solidFill>
                  <a:srgbClr val="FFC000"/>
                </a:solidFill>
              </a:rPr>
              <a:t>Alma Mater </a:t>
            </a:r>
            <a:r>
              <a:rPr lang="it-IT" sz="1800" b="1" cap="none" dirty="0" err="1">
                <a:solidFill>
                  <a:srgbClr val="FFC000"/>
                </a:solidFill>
              </a:rPr>
              <a:t>Studiorum</a:t>
            </a:r>
            <a:r>
              <a:rPr lang="it-IT" sz="1800" b="1" cap="none" dirty="0">
                <a:solidFill>
                  <a:srgbClr val="FFC000"/>
                </a:solidFill>
              </a:rPr>
              <a:t> - Università di Bologna</a:t>
            </a:r>
          </a:p>
          <a:p>
            <a:r>
              <a:rPr lang="it-IT" sz="1800" b="1" cap="none" dirty="0">
                <a:solidFill>
                  <a:srgbClr val="FFC000"/>
                </a:solidFill>
              </a:rPr>
              <a:t>Unità Operativa Complessa di Endocrinologia e Prevenzione e Cura del Diabete, IRCSS Azienda Ospedaliero-Universitaria di Bologna</a:t>
            </a:r>
            <a:b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it-IT" b="1" cap="non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0D029-0F28-7C65-D925-A11AACCD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Risultati – End point primari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9436242A-96E9-C316-DA21-5C2A88582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30708" y="1833880"/>
            <a:ext cx="9189228" cy="736282"/>
          </a:xfrm>
        </p:spPr>
        <p:txBody>
          <a:bodyPr/>
          <a:lstStyle/>
          <a:p>
            <a:r>
              <a:rPr lang="it-IT" sz="2400" dirty="0"/>
              <a:t>2. Confronto di efficacia RYGB VS OAGB In termini di %TWL</a:t>
            </a:r>
          </a:p>
          <a:p>
            <a:endParaRPr lang="it-IT" dirty="0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2C615C5C-D25B-DBF0-CAFE-123834952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4286" y="2503703"/>
            <a:ext cx="6605390" cy="2910821"/>
          </a:xfrm>
        </p:spPr>
        <p:txBody>
          <a:bodyPr>
            <a:normAutofit lnSpcReduction="10000"/>
          </a:bodyPr>
          <a:lstStyle/>
          <a:p>
            <a:r>
              <a:rPr lang="it-IT" sz="2200" dirty="0"/>
              <a:t>Confrontando il %TWL non è stata rilevata alcuna differenza statisticamente significativa tra i due interventi. </a:t>
            </a:r>
          </a:p>
          <a:p>
            <a:r>
              <a:rPr lang="it-IT" sz="2200" dirty="0"/>
              <a:t>E’ emerso inoltre un %TWL leggermente superiore nei pazienti sottoposti a OAGB rispetto a quelli trattati con RYGB.</a:t>
            </a:r>
          </a:p>
          <a:p>
            <a:pPr marL="0" indent="0">
              <a:buNone/>
            </a:pPr>
            <a:endParaRPr lang="it-IT" sz="2200" dirty="0"/>
          </a:p>
          <a:p>
            <a:endParaRPr lang="it-IT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C3732ADC-8341-84EE-749E-3A7A8F896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232589"/>
              </p:ext>
            </p:extLst>
          </p:nvPr>
        </p:nvGraphicFramePr>
        <p:xfrm>
          <a:off x="501332" y="2478221"/>
          <a:ext cx="4302954" cy="282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FF443F70-7875-42CA-9E70-429073DC4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7904" y="4978283"/>
            <a:ext cx="6631577" cy="638556"/>
          </a:xfr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dirty="0">
                <a:effectLst/>
                <a:latin typeface="Gill Sans"/>
              </a:rPr>
              <a:t>%TWL: </a:t>
            </a:r>
            <a:r>
              <a:rPr lang="it-IT" sz="1800" b="0" i="0" u="none" strike="noStrike" dirty="0">
                <a:effectLst/>
                <a:latin typeface="Gill Sans"/>
              </a:rPr>
              <a:t>%Total Weight Loss-&gt; (peso </a:t>
            </a:r>
            <a:r>
              <a:rPr lang="it-IT" sz="1800" b="0" i="0" u="none" strike="noStrike" dirty="0" err="1">
                <a:effectLst/>
                <a:latin typeface="Gill Sans"/>
              </a:rPr>
              <a:t>pre</a:t>
            </a:r>
            <a:r>
              <a:rPr lang="it-IT" sz="1800" b="0" i="0" u="none" strike="noStrike" dirty="0">
                <a:effectLst/>
                <a:latin typeface="Gill Sans"/>
              </a:rPr>
              <a:t>-operatorio – peso post-operatorio)/(peso </a:t>
            </a:r>
            <a:r>
              <a:rPr lang="it-IT" sz="1800" b="0" i="0" u="none" strike="noStrike" dirty="0" err="1">
                <a:effectLst/>
                <a:latin typeface="Gill Sans"/>
              </a:rPr>
              <a:t>pre</a:t>
            </a:r>
            <a:r>
              <a:rPr lang="it-IT" sz="1800" b="0" i="0" u="none" strike="noStrike" dirty="0">
                <a:effectLst/>
                <a:latin typeface="Gill Sans"/>
              </a:rPr>
              <a:t>-operatorio) x100</a:t>
            </a:r>
            <a:endParaRPr lang="it-IT" b="0" dirty="0">
              <a:effectLst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550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0D029-0F28-7C65-D925-A11AACCD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Risultati – End point primari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9436242A-96E9-C316-DA21-5C2A88582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30708" y="1823720"/>
            <a:ext cx="9665150" cy="736282"/>
          </a:xfrm>
        </p:spPr>
        <p:txBody>
          <a:bodyPr/>
          <a:lstStyle/>
          <a:p>
            <a:r>
              <a:rPr lang="it-IT" sz="2400" dirty="0"/>
              <a:t>3. Confronto di efficacia RYGB VS OAGB sui parametri metabolici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6D4F1E-B3A5-104A-6F45-B781C22E2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535" y="2354335"/>
            <a:ext cx="1009742" cy="491611"/>
          </a:xfrm>
        </p:spPr>
        <p:txBody>
          <a:bodyPr/>
          <a:lstStyle/>
          <a:p>
            <a:r>
              <a:rPr lang="it-IT" dirty="0"/>
              <a:t>RYGB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8A97C0C3-6A7E-0103-EC75-179C93128E90}"/>
              </a:ext>
            </a:extLst>
          </p:cNvPr>
          <p:cNvSpPr txBox="1">
            <a:spLocks/>
          </p:cNvSpPr>
          <p:nvPr/>
        </p:nvSpPr>
        <p:spPr>
          <a:xfrm>
            <a:off x="7599400" y="2354334"/>
            <a:ext cx="1009742" cy="4916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OAGB</a:t>
            </a:r>
          </a:p>
        </p:txBody>
      </p:sp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A377205F-1736-72AA-D302-EA1B0D89D6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126288"/>
              </p:ext>
            </p:extLst>
          </p:nvPr>
        </p:nvGraphicFramePr>
        <p:xfrm>
          <a:off x="396268" y="2629577"/>
          <a:ext cx="6143867" cy="392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id="{5561BF97-EEB6-349E-BD56-E41AB7B03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741329"/>
              </p:ext>
            </p:extLst>
          </p:nvPr>
        </p:nvGraphicFramePr>
        <p:xfrm>
          <a:off x="6568988" y="2560002"/>
          <a:ext cx="5489034" cy="4011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15EEEA-BBAA-9412-642C-EB3415A2BA86}"/>
              </a:ext>
            </a:extLst>
          </p:cNvPr>
          <p:cNvSpPr txBox="1"/>
          <p:nvPr/>
        </p:nvSpPr>
        <p:spPr>
          <a:xfrm>
            <a:off x="9566910" y="347872"/>
            <a:ext cx="193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*p&lt;0,001: T0-T6</a:t>
            </a:r>
          </a:p>
          <a:p>
            <a:r>
              <a:rPr lang="it-IT" sz="1600" dirty="0"/>
              <a:t># p&lt;0,001: T6-T12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A1999D1F-34E5-BE6E-1F9D-674DF289F278}"/>
              </a:ext>
            </a:extLst>
          </p:cNvPr>
          <p:cNvGrpSpPr/>
          <p:nvPr/>
        </p:nvGrpSpPr>
        <p:grpSpPr>
          <a:xfrm>
            <a:off x="1955892" y="2904744"/>
            <a:ext cx="3518520" cy="3266471"/>
            <a:chOff x="1955892" y="2914792"/>
            <a:chExt cx="3518520" cy="3266471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7794C407-577B-FB44-EBD5-B6F8795A3C04}"/>
                </a:ext>
              </a:extLst>
            </p:cNvPr>
            <p:cNvSpPr txBox="1"/>
            <p:nvPr/>
          </p:nvSpPr>
          <p:spPr>
            <a:xfrm>
              <a:off x="2006133" y="3033192"/>
              <a:ext cx="824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*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08EF851E-74C0-3338-27B4-403FB41F1850}"/>
                </a:ext>
              </a:extLst>
            </p:cNvPr>
            <p:cNvSpPr txBox="1"/>
            <p:nvPr/>
          </p:nvSpPr>
          <p:spPr>
            <a:xfrm>
              <a:off x="3468201" y="3687746"/>
              <a:ext cx="808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*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F0F77529-3396-3608-32FA-6482A1D7560E}"/>
                </a:ext>
              </a:extLst>
            </p:cNvPr>
            <p:cNvSpPr txBox="1"/>
            <p:nvPr/>
          </p:nvSpPr>
          <p:spPr>
            <a:xfrm>
              <a:off x="1955892" y="2914792"/>
              <a:ext cx="808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#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B2D364FA-C235-1939-52A2-DABA5E5FDC29}"/>
                </a:ext>
              </a:extLst>
            </p:cNvPr>
            <p:cNvSpPr txBox="1"/>
            <p:nvPr/>
          </p:nvSpPr>
          <p:spPr>
            <a:xfrm>
              <a:off x="3788559" y="4391129"/>
              <a:ext cx="808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*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58F1DD6F-7933-C2C3-9FC6-D458756FC7EE}"/>
                </a:ext>
              </a:extLst>
            </p:cNvPr>
            <p:cNvSpPr txBox="1"/>
            <p:nvPr/>
          </p:nvSpPr>
          <p:spPr>
            <a:xfrm>
              <a:off x="3167239" y="5096187"/>
              <a:ext cx="808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*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0B14707-20B6-3181-36FB-B7D30A78B52B}"/>
                </a:ext>
              </a:extLst>
            </p:cNvPr>
            <p:cNvSpPr txBox="1"/>
            <p:nvPr/>
          </p:nvSpPr>
          <p:spPr>
            <a:xfrm>
              <a:off x="4666113" y="5781153"/>
              <a:ext cx="808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*</a:t>
              </a: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092A0F-BB0B-4B75-1302-9145A519FF22}"/>
              </a:ext>
            </a:extLst>
          </p:cNvPr>
          <p:cNvSpPr txBox="1"/>
          <p:nvPr/>
        </p:nvSpPr>
        <p:spPr>
          <a:xfrm>
            <a:off x="8187559" y="2826035"/>
            <a:ext cx="808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#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83E260-0C39-73DA-AA3F-D20DACCB785A}"/>
              </a:ext>
            </a:extLst>
          </p:cNvPr>
          <p:cNvSpPr txBox="1"/>
          <p:nvPr/>
        </p:nvSpPr>
        <p:spPr>
          <a:xfrm>
            <a:off x="8187558" y="2984627"/>
            <a:ext cx="82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563C579-B963-644A-0164-D3E5B01EAF3E}"/>
              </a:ext>
            </a:extLst>
          </p:cNvPr>
          <p:cNvSpPr txBox="1"/>
          <p:nvPr/>
        </p:nvSpPr>
        <p:spPr>
          <a:xfrm>
            <a:off x="10177140" y="4391394"/>
            <a:ext cx="82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3BB32E-4251-0BFB-80B7-282BC5183204}"/>
              </a:ext>
            </a:extLst>
          </p:cNvPr>
          <p:cNvSpPr txBox="1"/>
          <p:nvPr/>
        </p:nvSpPr>
        <p:spPr>
          <a:xfrm>
            <a:off x="10850375" y="5848408"/>
            <a:ext cx="82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2895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FC1AA0-2798-654E-9829-F9C40C036810}"/>
              </a:ext>
            </a:extLst>
          </p:cNvPr>
          <p:cNvCxnSpPr>
            <a:cxnSpLocks/>
          </p:cNvCxnSpPr>
          <p:nvPr/>
        </p:nvCxnSpPr>
        <p:spPr>
          <a:xfrm flipV="1">
            <a:off x="5750015" y="4925408"/>
            <a:ext cx="0" cy="144851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8580FC-8946-7349-8799-BD0CB547D7FE}"/>
              </a:ext>
            </a:extLst>
          </p:cNvPr>
          <p:cNvCxnSpPr>
            <a:cxnSpLocks/>
          </p:cNvCxnSpPr>
          <p:nvPr/>
        </p:nvCxnSpPr>
        <p:spPr>
          <a:xfrm>
            <a:off x="4404936" y="1737360"/>
            <a:ext cx="0" cy="27860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46EAA6-E83A-9847-9C45-DDCA9F11D7A4}"/>
              </a:ext>
            </a:extLst>
          </p:cNvPr>
          <p:cNvCxnSpPr>
            <a:cxnSpLocks/>
          </p:cNvCxnSpPr>
          <p:nvPr/>
        </p:nvCxnSpPr>
        <p:spPr>
          <a:xfrm flipH="1">
            <a:off x="728164" y="3995832"/>
            <a:ext cx="229523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8CB671F-42E0-5B4F-8561-49F8B5C9AE2E}"/>
              </a:ext>
            </a:extLst>
          </p:cNvPr>
          <p:cNvSpPr txBox="1"/>
          <p:nvPr/>
        </p:nvSpPr>
        <p:spPr>
          <a:xfrm>
            <a:off x="132268" y="739512"/>
            <a:ext cx="953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2400" b="1" i="0" u="none" strike="noStrike" kern="1200" cap="all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Confronto di efficacia RYGB VS OAGB sui parametri metabolici</a:t>
            </a:r>
          </a:p>
        </p:txBody>
      </p:sp>
      <p:sp>
        <p:nvSpPr>
          <p:cNvPr id="55" name="Donut 54">
            <a:extLst>
              <a:ext uri="{FF2B5EF4-FFF2-40B4-BE49-F238E27FC236}">
                <a16:creationId xmlns:a16="http://schemas.microsoft.com/office/drawing/2014/main" id="{D45D6C56-DAE6-5343-A496-BF497777BDBF}"/>
              </a:ext>
            </a:extLst>
          </p:cNvPr>
          <p:cNvSpPr/>
          <p:nvPr/>
        </p:nvSpPr>
        <p:spPr>
          <a:xfrm>
            <a:off x="3987259" y="4523394"/>
            <a:ext cx="1411894" cy="1411894"/>
          </a:xfrm>
          <a:prstGeom prst="donut">
            <a:avLst>
              <a:gd name="adj" fmla="val 8581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272727"/>
              </a:solidFill>
              <a:latin typeface="Lato Light" panose="020F0502020204030203" pitchFamily="34" charset="0"/>
            </a:endParaRPr>
          </a:p>
        </p:txBody>
      </p:sp>
      <p:sp>
        <p:nvSpPr>
          <p:cNvPr id="56" name="Donut 55">
            <a:extLst>
              <a:ext uri="{FF2B5EF4-FFF2-40B4-BE49-F238E27FC236}">
                <a16:creationId xmlns:a16="http://schemas.microsoft.com/office/drawing/2014/main" id="{B2B48A93-BA8E-5141-BDC9-57A7733D68F2}"/>
              </a:ext>
            </a:extLst>
          </p:cNvPr>
          <p:cNvSpPr/>
          <p:nvPr/>
        </p:nvSpPr>
        <p:spPr>
          <a:xfrm>
            <a:off x="7485594" y="3796410"/>
            <a:ext cx="1411894" cy="1411894"/>
          </a:xfrm>
          <a:prstGeom prst="donut">
            <a:avLst>
              <a:gd name="adj" fmla="val 85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272727"/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Donut 56">
            <a:extLst>
              <a:ext uri="{FF2B5EF4-FFF2-40B4-BE49-F238E27FC236}">
                <a16:creationId xmlns:a16="http://schemas.microsoft.com/office/drawing/2014/main" id="{39FD0C4B-BC47-7B4D-8553-BA2F5B76A2C8}"/>
              </a:ext>
            </a:extLst>
          </p:cNvPr>
          <p:cNvSpPr/>
          <p:nvPr/>
        </p:nvSpPr>
        <p:spPr>
          <a:xfrm>
            <a:off x="5553692" y="3409523"/>
            <a:ext cx="1638399" cy="1638399"/>
          </a:xfrm>
          <a:prstGeom prst="donut">
            <a:avLst>
              <a:gd name="adj" fmla="val 8581"/>
            </a:avLst>
          </a:prstGeom>
          <a:solidFill>
            <a:srgbClr val="F2B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272727"/>
              </a:solidFill>
              <a:latin typeface="Lato Light" panose="020F0502020204030203" pitchFamily="34" charset="0"/>
            </a:endParaRPr>
          </a:p>
        </p:txBody>
      </p:sp>
      <p:sp>
        <p:nvSpPr>
          <p:cNvPr id="59" name="Donut 58">
            <a:extLst>
              <a:ext uri="{FF2B5EF4-FFF2-40B4-BE49-F238E27FC236}">
                <a16:creationId xmlns:a16="http://schemas.microsoft.com/office/drawing/2014/main" id="{F5FB8D6E-9903-EB4C-8858-6BB9A1F17E96}"/>
              </a:ext>
            </a:extLst>
          </p:cNvPr>
          <p:cNvSpPr/>
          <p:nvPr/>
        </p:nvSpPr>
        <p:spPr>
          <a:xfrm>
            <a:off x="2926589" y="2919949"/>
            <a:ext cx="1121459" cy="1121459"/>
          </a:xfrm>
          <a:prstGeom prst="donut">
            <a:avLst>
              <a:gd name="adj" fmla="val 85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272727"/>
              </a:solidFill>
              <a:latin typeface="Lato Light" panose="020F0502020204030203" pitchFamily="34" charset="0"/>
            </a:endParaRP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DAAF3991-2527-9F4D-AC35-62C9AF9975A2}"/>
              </a:ext>
            </a:extLst>
          </p:cNvPr>
          <p:cNvSpPr txBox="1">
            <a:spLocks/>
          </p:cNvSpPr>
          <p:nvPr/>
        </p:nvSpPr>
        <p:spPr>
          <a:xfrm>
            <a:off x="5862360" y="5479952"/>
            <a:ext cx="6074000" cy="95154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750"/>
              </a:lnSpc>
            </a:pPr>
            <a:r>
              <a:rPr lang="it-IT" sz="1400" dirty="0"/>
              <a:t>Riduzione significativa in tutti gli intervalli di tempo, eccetto che da T12 a T24, in accordo con i risultati dei  trial clinici nei quali si evidenzia che la remissione del T2D è massima ad un anno dall’intervento ed è paragonabile fra le due procedure (RYGB e OAGB).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5B1E9D21-4C01-3F49-8819-AD66107D722B}"/>
              </a:ext>
            </a:extLst>
          </p:cNvPr>
          <p:cNvSpPr txBox="1">
            <a:spLocks/>
          </p:cNvSpPr>
          <p:nvPr/>
        </p:nvSpPr>
        <p:spPr>
          <a:xfrm>
            <a:off x="5862360" y="5251785"/>
            <a:ext cx="733534" cy="276999"/>
          </a:xfrm>
          <a:prstGeom prst="rect">
            <a:avLst/>
          </a:prstGeom>
        </p:spPr>
        <p:txBody>
          <a:bodyPr vert="horz" wrap="non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75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HbA1c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29FE9A2C-0F6E-AD4E-8018-545CD941B901}"/>
              </a:ext>
            </a:extLst>
          </p:cNvPr>
          <p:cNvSpPr txBox="1">
            <a:spLocks/>
          </p:cNvSpPr>
          <p:nvPr/>
        </p:nvSpPr>
        <p:spPr>
          <a:xfrm>
            <a:off x="4465724" y="1775789"/>
            <a:ext cx="4213343" cy="157908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it-IT" sz="1400" dirty="0"/>
              <a:t>Riduzione significativa di LDL solo nei primi 6 mesi, compatibile con il fatto che la colesterolemia risulta molto più influenzata da fattori genetici; di conseguenza, solo nei primi mesi, nei quali si ha un massivo calo ponderale, si riesce a evidenziarne una riduzione significativa. 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4D83A173-FB4D-614E-993F-BA52FAE1DB60}"/>
              </a:ext>
            </a:extLst>
          </p:cNvPr>
          <p:cNvSpPr txBox="1">
            <a:spLocks/>
          </p:cNvSpPr>
          <p:nvPr/>
        </p:nvSpPr>
        <p:spPr>
          <a:xfrm>
            <a:off x="4461300" y="1550137"/>
            <a:ext cx="3028255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75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PROFILO LIPIDICO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FD4D710F-AF81-E346-BADB-5E30274E68E8}"/>
              </a:ext>
            </a:extLst>
          </p:cNvPr>
          <p:cNvSpPr txBox="1">
            <a:spLocks/>
          </p:cNvSpPr>
          <p:nvPr/>
        </p:nvSpPr>
        <p:spPr>
          <a:xfrm>
            <a:off x="728164" y="4051727"/>
            <a:ext cx="2456860" cy="211064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750"/>
              </a:lnSpc>
            </a:pPr>
            <a:r>
              <a:rPr lang="it-IT" sz="1400" dirty="0"/>
              <a:t>Riduzione nei primi 3-6 mesi post-intervento da attribuirsi all’importante calo ponderale al quale vanno incontro i pazienti in questo periodo, che conduce al miglioramento dei valori pressori e alla riduzione del rischio cardiovascolare</a:t>
            </a:r>
            <a:endParaRPr lang="en-US" sz="1400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6CDB01D9-72A3-D342-BDA2-739E8883673F}"/>
              </a:ext>
            </a:extLst>
          </p:cNvPr>
          <p:cNvSpPr txBox="1">
            <a:spLocks/>
          </p:cNvSpPr>
          <p:nvPr/>
        </p:nvSpPr>
        <p:spPr>
          <a:xfrm>
            <a:off x="1644950" y="3652214"/>
            <a:ext cx="1204818" cy="276999"/>
          </a:xfrm>
          <a:prstGeom prst="rect">
            <a:avLst/>
          </a:prstGeom>
        </p:spPr>
        <p:txBody>
          <a:bodyPr vert="horz" wrap="non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75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PRESSIONE</a:t>
            </a:r>
          </a:p>
        </p:txBody>
      </p:sp>
      <p:sp>
        <p:nvSpPr>
          <p:cNvPr id="77" name="Freeform 836">
            <a:extLst>
              <a:ext uri="{FF2B5EF4-FFF2-40B4-BE49-F238E27FC236}">
                <a16:creationId xmlns:a16="http://schemas.microsoft.com/office/drawing/2014/main" id="{27911CCE-D7E2-464B-B777-1F1DE53F3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541" y="4125928"/>
            <a:ext cx="530000" cy="538413"/>
          </a:xfrm>
          <a:custGeom>
            <a:avLst/>
            <a:gdLst>
              <a:gd name="T0" fmla="*/ 145785 w 299678"/>
              <a:gd name="T1" fmla="*/ 256822 h 304441"/>
              <a:gd name="T2" fmla="*/ 39632 w 299678"/>
              <a:gd name="T3" fmla="*/ 247650 h 304441"/>
              <a:gd name="T4" fmla="*/ 39632 w 299678"/>
              <a:gd name="T5" fmla="*/ 256822 h 304441"/>
              <a:gd name="T6" fmla="*/ 204910 w 299678"/>
              <a:gd name="T7" fmla="*/ 218849 h 304441"/>
              <a:gd name="T8" fmla="*/ 197949 w 299678"/>
              <a:gd name="T9" fmla="*/ 225312 h 304441"/>
              <a:gd name="T10" fmla="*/ 252059 w 299678"/>
              <a:gd name="T11" fmla="*/ 222074 h 304441"/>
              <a:gd name="T12" fmla="*/ 223661 w 299678"/>
              <a:gd name="T13" fmla="*/ 217488 h 304441"/>
              <a:gd name="T14" fmla="*/ 223661 w 299678"/>
              <a:gd name="T15" fmla="*/ 217488 h 304441"/>
              <a:gd name="T16" fmla="*/ 204910 w 299678"/>
              <a:gd name="T17" fmla="*/ 194809 h 304441"/>
              <a:gd name="T18" fmla="*/ 197949 w 299678"/>
              <a:gd name="T19" fmla="*/ 188686 h 304441"/>
              <a:gd name="T20" fmla="*/ 269698 w 299678"/>
              <a:gd name="T21" fmla="*/ 226649 h 304441"/>
              <a:gd name="T22" fmla="*/ 247473 w 299678"/>
              <a:gd name="T23" fmla="*/ 187325 h 304441"/>
              <a:gd name="T24" fmla="*/ 247473 w 299678"/>
              <a:gd name="T25" fmla="*/ 187325 h 304441"/>
              <a:gd name="T26" fmla="*/ 219075 w 299678"/>
              <a:gd name="T27" fmla="*/ 191559 h 304441"/>
              <a:gd name="T28" fmla="*/ 96484 w 299678"/>
              <a:gd name="T29" fmla="*/ 218753 h 304441"/>
              <a:gd name="T30" fmla="*/ 91898 w 299678"/>
              <a:gd name="T31" fmla="*/ 180975 h 304441"/>
              <a:gd name="T32" fmla="*/ 39687 w 299678"/>
              <a:gd name="T33" fmla="*/ 223475 h 304441"/>
              <a:gd name="T34" fmla="*/ 66498 w 299678"/>
              <a:gd name="T35" fmla="*/ 166688 h 304441"/>
              <a:gd name="T36" fmla="*/ 61912 w 299678"/>
              <a:gd name="T37" fmla="*/ 220318 h 304441"/>
              <a:gd name="T38" fmla="*/ 272805 w 299678"/>
              <a:gd name="T39" fmla="*/ 160161 h 304441"/>
              <a:gd name="T40" fmla="*/ 266211 w 299678"/>
              <a:gd name="T41" fmla="*/ 166511 h 304441"/>
              <a:gd name="T42" fmla="*/ 204910 w 299678"/>
              <a:gd name="T43" fmla="*/ 160161 h 304441"/>
              <a:gd name="T44" fmla="*/ 197949 w 299678"/>
              <a:gd name="T45" fmla="*/ 166511 h 304441"/>
              <a:gd name="T46" fmla="*/ 252059 w 299678"/>
              <a:gd name="T47" fmla="*/ 163146 h 304441"/>
              <a:gd name="T48" fmla="*/ 223661 w 299678"/>
              <a:gd name="T49" fmla="*/ 158750 h 304441"/>
              <a:gd name="T50" fmla="*/ 223661 w 299678"/>
              <a:gd name="T51" fmla="*/ 158750 h 304441"/>
              <a:gd name="T52" fmla="*/ 118886 w 299678"/>
              <a:gd name="T53" fmla="*/ 223479 h 304441"/>
              <a:gd name="T54" fmla="*/ 145873 w 299678"/>
              <a:gd name="T55" fmla="*/ 134938 h 304441"/>
              <a:gd name="T56" fmla="*/ 141287 w 299678"/>
              <a:gd name="T57" fmla="*/ 218779 h 304441"/>
              <a:gd name="T58" fmla="*/ 271151 w 299678"/>
              <a:gd name="T59" fmla="*/ 128588 h 304441"/>
              <a:gd name="T60" fmla="*/ 196850 w 299678"/>
              <a:gd name="T61" fmla="*/ 133174 h 304441"/>
              <a:gd name="T62" fmla="*/ 179663 w 299678"/>
              <a:gd name="T63" fmla="*/ 242618 h 304441"/>
              <a:gd name="T64" fmla="*/ 290695 w 299678"/>
              <a:gd name="T65" fmla="*/ 113581 h 304441"/>
              <a:gd name="T66" fmla="*/ 145774 w 299678"/>
              <a:gd name="T67" fmla="*/ 100013 h 304441"/>
              <a:gd name="T68" fmla="*/ 34925 w 299678"/>
              <a:gd name="T69" fmla="*/ 104409 h 304441"/>
              <a:gd name="T70" fmla="*/ 204428 w 299678"/>
              <a:gd name="T71" fmla="*/ 69674 h 304441"/>
              <a:gd name="T72" fmla="*/ 39593 w 299678"/>
              <a:gd name="T73" fmla="*/ 65088 h 304441"/>
              <a:gd name="T74" fmla="*/ 157025 w 299678"/>
              <a:gd name="T75" fmla="*/ 27676 h 304441"/>
              <a:gd name="T76" fmla="*/ 14014 w 299678"/>
              <a:gd name="T77" fmla="*/ 9345 h 304441"/>
              <a:gd name="T78" fmla="*/ 226016 w 299678"/>
              <a:gd name="T79" fmla="*/ 295096 h 304441"/>
              <a:gd name="T80" fmla="*/ 170680 w 299678"/>
              <a:gd name="T81" fmla="*/ 242618 h 304441"/>
              <a:gd name="T82" fmla="*/ 230687 w 299678"/>
              <a:gd name="T83" fmla="*/ 14018 h 304441"/>
              <a:gd name="T84" fmla="*/ 157025 w 299678"/>
              <a:gd name="T85" fmla="*/ 37021 h 304441"/>
              <a:gd name="T86" fmla="*/ 14014 w 299678"/>
              <a:gd name="T87" fmla="*/ 9345 h 304441"/>
              <a:gd name="T88" fmla="*/ 226016 w 299678"/>
              <a:gd name="T89" fmla="*/ 0 h 304441"/>
              <a:gd name="T90" fmla="*/ 299678 w 299678"/>
              <a:gd name="T91" fmla="*/ 113581 h 304441"/>
              <a:gd name="T92" fmla="*/ 239670 w 299678"/>
              <a:gd name="T93" fmla="*/ 290423 h 304441"/>
              <a:gd name="T94" fmla="*/ 0 w 299678"/>
              <a:gd name="T95" fmla="*/ 14018 h 304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9678" h="304441">
                <a:moveTo>
                  <a:pt x="94796" y="247650"/>
                </a:moveTo>
                <a:lnTo>
                  <a:pt x="145785" y="247650"/>
                </a:lnTo>
                <a:cubicBezTo>
                  <a:pt x="148299" y="247650"/>
                  <a:pt x="150453" y="249767"/>
                  <a:pt x="150453" y="252236"/>
                </a:cubicBezTo>
                <a:cubicBezTo>
                  <a:pt x="150453" y="254706"/>
                  <a:pt x="148299" y="256822"/>
                  <a:pt x="145785" y="256822"/>
                </a:cubicBezTo>
                <a:lnTo>
                  <a:pt x="94796" y="256822"/>
                </a:lnTo>
                <a:cubicBezTo>
                  <a:pt x="92282" y="256822"/>
                  <a:pt x="90487" y="254706"/>
                  <a:pt x="90487" y="252236"/>
                </a:cubicBezTo>
                <a:cubicBezTo>
                  <a:pt x="90487" y="249767"/>
                  <a:pt x="92282" y="247650"/>
                  <a:pt x="94796" y="247650"/>
                </a:cubicBezTo>
                <a:close/>
                <a:moveTo>
                  <a:pt x="39632" y="247650"/>
                </a:moveTo>
                <a:lnTo>
                  <a:pt x="71131" y="247650"/>
                </a:lnTo>
                <a:cubicBezTo>
                  <a:pt x="73665" y="247650"/>
                  <a:pt x="75838" y="249767"/>
                  <a:pt x="75838" y="252236"/>
                </a:cubicBezTo>
                <a:cubicBezTo>
                  <a:pt x="75838" y="254706"/>
                  <a:pt x="73665" y="256822"/>
                  <a:pt x="71131" y="256822"/>
                </a:cubicBezTo>
                <a:lnTo>
                  <a:pt x="39632" y="256822"/>
                </a:lnTo>
                <a:cubicBezTo>
                  <a:pt x="36735" y="256822"/>
                  <a:pt x="34925" y="254706"/>
                  <a:pt x="34925" y="252236"/>
                </a:cubicBezTo>
                <a:cubicBezTo>
                  <a:pt x="34925" y="249767"/>
                  <a:pt x="36735" y="247650"/>
                  <a:pt x="39632" y="247650"/>
                </a:cubicBezTo>
                <a:close/>
                <a:moveTo>
                  <a:pt x="197949" y="218849"/>
                </a:moveTo>
                <a:cubicBezTo>
                  <a:pt x="199781" y="217488"/>
                  <a:pt x="203078" y="217488"/>
                  <a:pt x="204910" y="218849"/>
                </a:cubicBezTo>
                <a:cubicBezTo>
                  <a:pt x="205642" y="219869"/>
                  <a:pt x="206009" y="220890"/>
                  <a:pt x="206009" y="222251"/>
                </a:cubicBezTo>
                <a:cubicBezTo>
                  <a:pt x="206009" y="223271"/>
                  <a:pt x="205642" y="224292"/>
                  <a:pt x="204910" y="225312"/>
                </a:cubicBezTo>
                <a:cubicBezTo>
                  <a:pt x="203811" y="225993"/>
                  <a:pt x="202712" y="226673"/>
                  <a:pt x="201613" y="226673"/>
                </a:cubicBezTo>
                <a:cubicBezTo>
                  <a:pt x="200147" y="226673"/>
                  <a:pt x="199048" y="225993"/>
                  <a:pt x="197949" y="225312"/>
                </a:cubicBezTo>
                <a:cubicBezTo>
                  <a:pt x="197216" y="224292"/>
                  <a:pt x="196850" y="223271"/>
                  <a:pt x="196850" y="222251"/>
                </a:cubicBezTo>
                <a:cubicBezTo>
                  <a:pt x="196850" y="220890"/>
                  <a:pt x="197216" y="219869"/>
                  <a:pt x="197949" y="218849"/>
                </a:cubicBezTo>
                <a:close/>
                <a:moveTo>
                  <a:pt x="247473" y="217488"/>
                </a:moveTo>
                <a:cubicBezTo>
                  <a:pt x="249943" y="217488"/>
                  <a:pt x="252059" y="219605"/>
                  <a:pt x="252059" y="222074"/>
                </a:cubicBezTo>
                <a:cubicBezTo>
                  <a:pt x="252059" y="224544"/>
                  <a:pt x="249943" y="226660"/>
                  <a:pt x="247473" y="226660"/>
                </a:cubicBezTo>
                <a:cubicBezTo>
                  <a:pt x="245004" y="226660"/>
                  <a:pt x="242887" y="224544"/>
                  <a:pt x="242887" y="222074"/>
                </a:cubicBezTo>
                <a:cubicBezTo>
                  <a:pt x="242887" y="219605"/>
                  <a:pt x="245004" y="217488"/>
                  <a:pt x="247473" y="217488"/>
                </a:cubicBezTo>
                <a:close/>
                <a:moveTo>
                  <a:pt x="223661" y="217488"/>
                </a:moveTo>
                <a:cubicBezTo>
                  <a:pt x="226131" y="217488"/>
                  <a:pt x="228247" y="219605"/>
                  <a:pt x="228247" y="222074"/>
                </a:cubicBezTo>
                <a:cubicBezTo>
                  <a:pt x="228247" y="224544"/>
                  <a:pt x="226131" y="226660"/>
                  <a:pt x="223661" y="226660"/>
                </a:cubicBezTo>
                <a:cubicBezTo>
                  <a:pt x="221192" y="226660"/>
                  <a:pt x="219075" y="224544"/>
                  <a:pt x="219075" y="222074"/>
                </a:cubicBezTo>
                <a:cubicBezTo>
                  <a:pt x="219075" y="219605"/>
                  <a:pt x="221192" y="217488"/>
                  <a:pt x="223661" y="217488"/>
                </a:cubicBezTo>
                <a:close/>
                <a:moveTo>
                  <a:pt x="197949" y="188686"/>
                </a:moveTo>
                <a:cubicBezTo>
                  <a:pt x="199781" y="187325"/>
                  <a:pt x="203078" y="187325"/>
                  <a:pt x="204910" y="188686"/>
                </a:cubicBezTo>
                <a:cubicBezTo>
                  <a:pt x="205642" y="189706"/>
                  <a:pt x="206009" y="190727"/>
                  <a:pt x="206009" y="191748"/>
                </a:cubicBezTo>
                <a:cubicBezTo>
                  <a:pt x="206009" y="193108"/>
                  <a:pt x="205642" y="194129"/>
                  <a:pt x="204910" y="194809"/>
                </a:cubicBezTo>
                <a:cubicBezTo>
                  <a:pt x="203811" y="195830"/>
                  <a:pt x="202712" y="196510"/>
                  <a:pt x="201613" y="196510"/>
                </a:cubicBezTo>
                <a:cubicBezTo>
                  <a:pt x="200147" y="196510"/>
                  <a:pt x="199048" y="195830"/>
                  <a:pt x="197949" y="194809"/>
                </a:cubicBezTo>
                <a:cubicBezTo>
                  <a:pt x="197216" y="194129"/>
                  <a:pt x="196850" y="193108"/>
                  <a:pt x="196850" y="191748"/>
                </a:cubicBezTo>
                <a:cubicBezTo>
                  <a:pt x="196850" y="190727"/>
                  <a:pt x="197216" y="189706"/>
                  <a:pt x="197949" y="188686"/>
                </a:cubicBezTo>
                <a:close/>
                <a:moveTo>
                  <a:pt x="269698" y="187325"/>
                </a:moveTo>
                <a:cubicBezTo>
                  <a:pt x="272168" y="187325"/>
                  <a:pt x="274284" y="189510"/>
                  <a:pt x="274284" y="191695"/>
                </a:cubicBezTo>
                <a:lnTo>
                  <a:pt x="274284" y="221916"/>
                </a:lnTo>
                <a:cubicBezTo>
                  <a:pt x="274284" y="224464"/>
                  <a:pt x="272168" y="226649"/>
                  <a:pt x="269698" y="226649"/>
                </a:cubicBezTo>
                <a:cubicBezTo>
                  <a:pt x="267229" y="226649"/>
                  <a:pt x="265112" y="224464"/>
                  <a:pt x="265112" y="221916"/>
                </a:cubicBezTo>
                <a:lnTo>
                  <a:pt x="265112" y="191695"/>
                </a:lnTo>
                <a:cubicBezTo>
                  <a:pt x="265112" y="189510"/>
                  <a:pt x="267229" y="187325"/>
                  <a:pt x="269698" y="187325"/>
                </a:cubicBezTo>
                <a:close/>
                <a:moveTo>
                  <a:pt x="247473" y="187325"/>
                </a:moveTo>
                <a:cubicBezTo>
                  <a:pt x="249943" y="187325"/>
                  <a:pt x="252059" y="189442"/>
                  <a:pt x="252059" y="191559"/>
                </a:cubicBezTo>
                <a:cubicBezTo>
                  <a:pt x="252059" y="194381"/>
                  <a:pt x="249943" y="196497"/>
                  <a:pt x="247473" y="196497"/>
                </a:cubicBezTo>
                <a:cubicBezTo>
                  <a:pt x="245004" y="196497"/>
                  <a:pt x="242887" y="194381"/>
                  <a:pt x="242887" y="191559"/>
                </a:cubicBezTo>
                <a:cubicBezTo>
                  <a:pt x="242887" y="189442"/>
                  <a:pt x="245004" y="187325"/>
                  <a:pt x="247473" y="187325"/>
                </a:cubicBezTo>
                <a:close/>
                <a:moveTo>
                  <a:pt x="223661" y="187325"/>
                </a:moveTo>
                <a:cubicBezTo>
                  <a:pt x="226131" y="187325"/>
                  <a:pt x="228247" y="189442"/>
                  <a:pt x="228247" y="191559"/>
                </a:cubicBezTo>
                <a:cubicBezTo>
                  <a:pt x="228247" y="194381"/>
                  <a:pt x="226131" y="196497"/>
                  <a:pt x="223661" y="196497"/>
                </a:cubicBezTo>
                <a:cubicBezTo>
                  <a:pt x="221192" y="196497"/>
                  <a:pt x="219075" y="194381"/>
                  <a:pt x="219075" y="191559"/>
                </a:cubicBezTo>
                <a:cubicBezTo>
                  <a:pt x="219075" y="189442"/>
                  <a:pt x="221192" y="187325"/>
                  <a:pt x="223661" y="187325"/>
                </a:cubicBezTo>
                <a:close/>
                <a:moveTo>
                  <a:pt x="91898" y="180975"/>
                </a:moveTo>
                <a:cubicBezTo>
                  <a:pt x="94367" y="180975"/>
                  <a:pt x="96484" y="182791"/>
                  <a:pt x="96484" y="185334"/>
                </a:cubicBezTo>
                <a:lnTo>
                  <a:pt x="96484" y="218753"/>
                </a:lnTo>
                <a:cubicBezTo>
                  <a:pt x="96484" y="221296"/>
                  <a:pt x="94367" y="223475"/>
                  <a:pt x="91898" y="223475"/>
                </a:cubicBezTo>
                <a:cubicBezTo>
                  <a:pt x="89429" y="223475"/>
                  <a:pt x="87312" y="221296"/>
                  <a:pt x="87312" y="218753"/>
                </a:cubicBezTo>
                <a:lnTo>
                  <a:pt x="87312" y="185334"/>
                </a:lnTo>
                <a:cubicBezTo>
                  <a:pt x="87312" y="182791"/>
                  <a:pt x="89429" y="180975"/>
                  <a:pt x="91898" y="180975"/>
                </a:cubicBezTo>
                <a:close/>
                <a:moveTo>
                  <a:pt x="39687" y="180975"/>
                </a:moveTo>
                <a:cubicBezTo>
                  <a:pt x="42252" y="180975"/>
                  <a:pt x="44084" y="182791"/>
                  <a:pt x="44084" y="185334"/>
                </a:cubicBezTo>
                <a:lnTo>
                  <a:pt x="44084" y="218753"/>
                </a:lnTo>
                <a:cubicBezTo>
                  <a:pt x="44084" y="221296"/>
                  <a:pt x="42252" y="223475"/>
                  <a:pt x="39687" y="223475"/>
                </a:cubicBezTo>
                <a:cubicBezTo>
                  <a:pt x="36757" y="223475"/>
                  <a:pt x="34925" y="221296"/>
                  <a:pt x="34925" y="218753"/>
                </a:cubicBezTo>
                <a:lnTo>
                  <a:pt x="34925" y="185334"/>
                </a:lnTo>
                <a:cubicBezTo>
                  <a:pt x="34925" y="182791"/>
                  <a:pt x="36757" y="180975"/>
                  <a:pt x="39687" y="180975"/>
                </a:cubicBezTo>
                <a:close/>
                <a:moveTo>
                  <a:pt x="66498" y="166688"/>
                </a:moveTo>
                <a:cubicBezTo>
                  <a:pt x="68967" y="166688"/>
                  <a:pt x="71084" y="168877"/>
                  <a:pt x="71084" y="171431"/>
                </a:cubicBezTo>
                <a:lnTo>
                  <a:pt x="71084" y="220318"/>
                </a:lnTo>
                <a:cubicBezTo>
                  <a:pt x="71084" y="222871"/>
                  <a:pt x="68967" y="225060"/>
                  <a:pt x="66498" y="225060"/>
                </a:cubicBezTo>
                <a:cubicBezTo>
                  <a:pt x="64029" y="225060"/>
                  <a:pt x="61912" y="222871"/>
                  <a:pt x="61912" y="220318"/>
                </a:cubicBezTo>
                <a:lnTo>
                  <a:pt x="61912" y="171431"/>
                </a:lnTo>
                <a:cubicBezTo>
                  <a:pt x="61912" y="168877"/>
                  <a:pt x="64029" y="166688"/>
                  <a:pt x="66498" y="166688"/>
                </a:cubicBezTo>
                <a:close/>
                <a:moveTo>
                  <a:pt x="266211" y="160161"/>
                </a:moveTo>
                <a:cubicBezTo>
                  <a:pt x="268043" y="158750"/>
                  <a:pt x="270974" y="158750"/>
                  <a:pt x="272805" y="160161"/>
                </a:cubicBezTo>
                <a:cubicBezTo>
                  <a:pt x="273538" y="161220"/>
                  <a:pt x="274271" y="162278"/>
                  <a:pt x="274271" y="163336"/>
                </a:cubicBezTo>
                <a:cubicBezTo>
                  <a:pt x="274271" y="164747"/>
                  <a:pt x="273538" y="165806"/>
                  <a:pt x="272805" y="166864"/>
                </a:cubicBezTo>
                <a:cubicBezTo>
                  <a:pt x="272073" y="167570"/>
                  <a:pt x="270607" y="167922"/>
                  <a:pt x="269508" y="167922"/>
                </a:cubicBezTo>
                <a:cubicBezTo>
                  <a:pt x="268043" y="167922"/>
                  <a:pt x="266944" y="167570"/>
                  <a:pt x="266211" y="166511"/>
                </a:cubicBezTo>
                <a:cubicBezTo>
                  <a:pt x="265478" y="165806"/>
                  <a:pt x="265112" y="164747"/>
                  <a:pt x="265112" y="163336"/>
                </a:cubicBezTo>
                <a:cubicBezTo>
                  <a:pt x="265112" y="162278"/>
                  <a:pt x="265478" y="161220"/>
                  <a:pt x="266211" y="160161"/>
                </a:cubicBezTo>
                <a:close/>
                <a:moveTo>
                  <a:pt x="197949" y="160161"/>
                </a:moveTo>
                <a:cubicBezTo>
                  <a:pt x="199781" y="158750"/>
                  <a:pt x="203078" y="158750"/>
                  <a:pt x="204910" y="160161"/>
                </a:cubicBezTo>
                <a:cubicBezTo>
                  <a:pt x="205642" y="161220"/>
                  <a:pt x="206009" y="162278"/>
                  <a:pt x="206009" y="163336"/>
                </a:cubicBezTo>
                <a:cubicBezTo>
                  <a:pt x="206009" y="164747"/>
                  <a:pt x="205642" y="165806"/>
                  <a:pt x="204910" y="166864"/>
                </a:cubicBezTo>
                <a:cubicBezTo>
                  <a:pt x="203811" y="167570"/>
                  <a:pt x="202712" y="167922"/>
                  <a:pt x="201613" y="167922"/>
                </a:cubicBezTo>
                <a:cubicBezTo>
                  <a:pt x="200147" y="167922"/>
                  <a:pt x="199048" y="167570"/>
                  <a:pt x="197949" y="166511"/>
                </a:cubicBezTo>
                <a:cubicBezTo>
                  <a:pt x="197216" y="165806"/>
                  <a:pt x="196850" y="164747"/>
                  <a:pt x="196850" y="163336"/>
                </a:cubicBezTo>
                <a:cubicBezTo>
                  <a:pt x="196850" y="162278"/>
                  <a:pt x="197216" y="161220"/>
                  <a:pt x="197949" y="160161"/>
                </a:cubicBezTo>
                <a:close/>
                <a:moveTo>
                  <a:pt x="247473" y="158750"/>
                </a:moveTo>
                <a:cubicBezTo>
                  <a:pt x="249943" y="158750"/>
                  <a:pt x="252059" y="160582"/>
                  <a:pt x="252059" y="163146"/>
                </a:cubicBezTo>
                <a:cubicBezTo>
                  <a:pt x="252059" y="166077"/>
                  <a:pt x="249943" y="167909"/>
                  <a:pt x="247473" y="167909"/>
                </a:cubicBezTo>
                <a:cubicBezTo>
                  <a:pt x="245004" y="167909"/>
                  <a:pt x="242887" y="166077"/>
                  <a:pt x="242887" y="163146"/>
                </a:cubicBezTo>
                <a:cubicBezTo>
                  <a:pt x="242887" y="160582"/>
                  <a:pt x="245004" y="158750"/>
                  <a:pt x="247473" y="158750"/>
                </a:cubicBezTo>
                <a:close/>
                <a:moveTo>
                  <a:pt x="223661" y="158750"/>
                </a:moveTo>
                <a:cubicBezTo>
                  <a:pt x="226131" y="158750"/>
                  <a:pt x="228247" y="160582"/>
                  <a:pt x="228247" y="163146"/>
                </a:cubicBezTo>
                <a:cubicBezTo>
                  <a:pt x="228247" y="166077"/>
                  <a:pt x="226131" y="167909"/>
                  <a:pt x="223661" y="167909"/>
                </a:cubicBezTo>
                <a:cubicBezTo>
                  <a:pt x="221192" y="167909"/>
                  <a:pt x="219075" y="166077"/>
                  <a:pt x="219075" y="163146"/>
                </a:cubicBezTo>
                <a:cubicBezTo>
                  <a:pt x="219075" y="160582"/>
                  <a:pt x="221192" y="158750"/>
                  <a:pt x="223661" y="158750"/>
                </a:cubicBezTo>
                <a:close/>
                <a:moveTo>
                  <a:pt x="118886" y="150813"/>
                </a:moveTo>
                <a:cubicBezTo>
                  <a:pt x="121355" y="150813"/>
                  <a:pt x="123472" y="152972"/>
                  <a:pt x="123472" y="155490"/>
                </a:cubicBezTo>
                <a:lnTo>
                  <a:pt x="123472" y="218802"/>
                </a:lnTo>
                <a:cubicBezTo>
                  <a:pt x="123472" y="221320"/>
                  <a:pt x="121355" y="223479"/>
                  <a:pt x="118886" y="223479"/>
                </a:cubicBezTo>
                <a:cubicBezTo>
                  <a:pt x="116417" y="223479"/>
                  <a:pt x="114300" y="221320"/>
                  <a:pt x="114300" y="218802"/>
                </a:cubicBezTo>
                <a:lnTo>
                  <a:pt x="114300" y="155490"/>
                </a:lnTo>
                <a:cubicBezTo>
                  <a:pt x="114300" y="152972"/>
                  <a:pt x="116417" y="150813"/>
                  <a:pt x="118886" y="150813"/>
                </a:cubicBezTo>
                <a:close/>
                <a:moveTo>
                  <a:pt x="145873" y="134938"/>
                </a:moveTo>
                <a:cubicBezTo>
                  <a:pt x="148343" y="134938"/>
                  <a:pt x="150459" y="137107"/>
                  <a:pt x="150459" y="139636"/>
                </a:cubicBezTo>
                <a:lnTo>
                  <a:pt x="150459" y="218779"/>
                </a:lnTo>
                <a:cubicBezTo>
                  <a:pt x="150459" y="221309"/>
                  <a:pt x="148343" y="223477"/>
                  <a:pt x="145873" y="223477"/>
                </a:cubicBezTo>
                <a:cubicBezTo>
                  <a:pt x="143404" y="223477"/>
                  <a:pt x="141287" y="221309"/>
                  <a:pt x="141287" y="218779"/>
                </a:cubicBezTo>
                <a:lnTo>
                  <a:pt x="141287" y="139636"/>
                </a:lnTo>
                <a:cubicBezTo>
                  <a:pt x="141287" y="137107"/>
                  <a:pt x="143404" y="134938"/>
                  <a:pt x="145873" y="134938"/>
                </a:cubicBezTo>
                <a:close/>
                <a:moveTo>
                  <a:pt x="201562" y="128588"/>
                </a:moveTo>
                <a:lnTo>
                  <a:pt x="271151" y="128588"/>
                </a:lnTo>
                <a:cubicBezTo>
                  <a:pt x="273688" y="128588"/>
                  <a:pt x="275863" y="130704"/>
                  <a:pt x="275863" y="133174"/>
                </a:cubicBezTo>
                <a:cubicBezTo>
                  <a:pt x="275863" y="135644"/>
                  <a:pt x="273688" y="137760"/>
                  <a:pt x="271151" y="137760"/>
                </a:cubicBezTo>
                <a:lnTo>
                  <a:pt x="201562" y="137760"/>
                </a:lnTo>
                <a:cubicBezTo>
                  <a:pt x="198662" y="137760"/>
                  <a:pt x="196850" y="135644"/>
                  <a:pt x="196850" y="133174"/>
                </a:cubicBezTo>
                <a:cubicBezTo>
                  <a:pt x="196850" y="130704"/>
                  <a:pt x="198662" y="128588"/>
                  <a:pt x="201562" y="128588"/>
                </a:cubicBezTo>
                <a:close/>
                <a:moveTo>
                  <a:pt x="184694" y="108908"/>
                </a:moveTo>
                <a:cubicBezTo>
                  <a:pt x="181819" y="108908"/>
                  <a:pt x="179663" y="111065"/>
                  <a:pt x="179663" y="113581"/>
                </a:cubicBezTo>
                <a:lnTo>
                  <a:pt x="179663" y="242618"/>
                </a:lnTo>
                <a:cubicBezTo>
                  <a:pt x="179663" y="245134"/>
                  <a:pt x="181819" y="247291"/>
                  <a:pt x="184694" y="247291"/>
                </a:cubicBezTo>
                <a:lnTo>
                  <a:pt x="286023" y="247291"/>
                </a:lnTo>
                <a:cubicBezTo>
                  <a:pt x="288539" y="247291"/>
                  <a:pt x="290695" y="245134"/>
                  <a:pt x="290695" y="242618"/>
                </a:cubicBezTo>
                <a:lnTo>
                  <a:pt x="290695" y="113581"/>
                </a:lnTo>
                <a:cubicBezTo>
                  <a:pt x="290695" y="111065"/>
                  <a:pt x="288539" y="108908"/>
                  <a:pt x="286023" y="108908"/>
                </a:cubicBezTo>
                <a:lnTo>
                  <a:pt x="184694" y="108908"/>
                </a:lnTo>
                <a:close/>
                <a:moveTo>
                  <a:pt x="39604" y="100013"/>
                </a:moveTo>
                <a:lnTo>
                  <a:pt x="145774" y="100013"/>
                </a:lnTo>
                <a:cubicBezTo>
                  <a:pt x="148293" y="100013"/>
                  <a:pt x="150452" y="101844"/>
                  <a:pt x="150452" y="104409"/>
                </a:cubicBezTo>
                <a:cubicBezTo>
                  <a:pt x="150452" y="107340"/>
                  <a:pt x="148293" y="109171"/>
                  <a:pt x="145774" y="109171"/>
                </a:cubicBezTo>
                <a:lnTo>
                  <a:pt x="39604" y="109171"/>
                </a:lnTo>
                <a:cubicBezTo>
                  <a:pt x="36724" y="109171"/>
                  <a:pt x="34925" y="107340"/>
                  <a:pt x="34925" y="104409"/>
                </a:cubicBezTo>
                <a:cubicBezTo>
                  <a:pt x="34925" y="101844"/>
                  <a:pt x="36724" y="100013"/>
                  <a:pt x="39604" y="100013"/>
                </a:cubicBezTo>
                <a:close/>
                <a:moveTo>
                  <a:pt x="39593" y="65088"/>
                </a:moveTo>
                <a:lnTo>
                  <a:pt x="200119" y="65088"/>
                </a:lnTo>
                <a:cubicBezTo>
                  <a:pt x="202632" y="65088"/>
                  <a:pt x="204428" y="67204"/>
                  <a:pt x="204428" y="69674"/>
                </a:cubicBezTo>
                <a:cubicBezTo>
                  <a:pt x="204428" y="72143"/>
                  <a:pt x="202632" y="74260"/>
                  <a:pt x="200119" y="74260"/>
                </a:cubicBezTo>
                <a:lnTo>
                  <a:pt x="39593" y="74260"/>
                </a:lnTo>
                <a:cubicBezTo>
                  <a:pt x="36720" y="74260"/>
                  <a:pt x="34925" y="72143"/>
                  <a:pt x="34925" y="69674"/>
                </a:cubicBezTo>
                <a:cubicBezTo>
                  <a:pt x="34925" y="67204"/>
                  <a:pt x="36720" y="65088"/>
                  <a:pt x="39593" y="65088"/>
                </a:cubicBezTo>
                <a:close/>
                <a:moveTo>
                  <a:pt x="69350" y="9345"/>
                </a:moveTo>
                <a:lnTo>
                  <a:pt x="69350" y="14018"/>
                </a:lnTo>
                <a:cubicBezTo>
                  <a:pt x="69350" y="21566"/>
                  <a:pt x="75458" y="27676"/>
                  <a:pt x="83004" y="27676"/>
                </a:cubicBezTo>
                <a:lnTo>
                  <a:pt x="157025" y="27676"/>
                </a:lnTo>
                <a:cubicBezTo>
                  <a:pt x="164571" y="27676"/>
                  <a:pt x="170680" y="21566"/>
                  <a:pt x="170680" y="14018"/>
                </a:cubicBezTo>
                <a:lnTo>
                  <a:pt x="170680" y="9345"/>
                </a:lnTo>
                <a:lnTo>
                  <a:pt x="69350" y="9345"/>
                </a:lnTo>
                <a:close/>
                <a:moveTo>
                  <a:pt x="14014" y="9345"/>
                </a:moveTo>
                <a:cubicBezTo>
                  <a:pt x="11139" y="9345"/>
                  <a:pt x="9342" y="11142"/>
                  <a:pt x="9342" y="14018"/>
                </a:cubicBezTo>
                <a:lnTo>
                  <a:pt x="9342" y="290423"/>
                </a:lnTo>
                <a:cubicBezTo>
                  <a:pt x="9342" y="293298"/>
                  <a:pt x="11139" y="295096"/>
                  <a:pt x="14014" y="295096"/>
                </a:cubicBezTo>
                <a:lnTo>
                  <a:pt x="226016" y="295096"/>
                </a:lnTo>
                <a:cubicBezTo>
                  <a:pt x="228531" y="295096"/>
                  <a:pt x="230687" y="293298"/>
                  <a:pt x="230687" y="290423"/>
                </a:cubicBezTo>
                <a:lnTo>
                  <a:pt x="230687" y="256636"/>
                </a:lnTo>
                <a:lnTo>
                  <a:pt x="184694" y="256636"/>
                </a:lnTo>
                <a:cubicBezTo>
                  <a:pt x="176788" y="256636"/>
                  <a:pt x="170680" y="250166"/>
                  <a:pt x="170680" y="242618"/>
                </a:cubicBezTo>
                <a:lnTo>
                  <a:pt x="170680" y="113581"/>
                </a:lnTo>
                <a:cubicBezTo>
                  <a:pt x="170680" y="106033"/>
                  <a:pt x="176788" y="99922"/>
                  <a:pt x="184694" y="99922"/>
                </a:cubicBezTo>
                <a:lnTo>
                  <a:pt x="230687" y="99922"/>
                </a:lnTo>
                <a:lnTo>
                  <a:pt x="230687" y="14018"/>
                </a:lnTo>
                <a:cubicBezTo>
                  <a:pt x="230687" y="11142"/>
                  <a:pt x="228531" y="9345"/>
                  <a:pt x="226016" y="9345"/>
                </a:cubicBezTo>
                <a:lnTo>
                  <a:pt x="179663" y="9345"/>
                </a:lnTo>
                <a:lnTo>
                  <a:pt x="179663" y="14018"/>
                </a:lnTo>
                <a:cubicBezTo>
                  <a:pt x="179663" y="26598"/>
                  <a:pt x="169602" y="37021"/>
                  <a:pt x="157025" y="37021"/>
                </a:cubicBezTo>
                <a:lnTo>
                  <a:pt x="83004" y="37021"/>
                </a:lnTo>
                <a:cubicBezTo>
                  <a:pt x="70428" y="37021"/>
                  <a:pt x="60007" y="26598"/>
                  <a:pt x="60007" y="14018"/>
                </a:cubicBezTo>
                <a:lnTo>
                  <a:pt x="60007" y="9345"/>
                </a:lnTo>
                <a:lnTo>
                  <a:pt x="14014" y="9345"/>
                </a:lnTo>
                <a:close/>
                <a:moveTo>
                  <a:pt x="14014" y="0"/>
                </a:moveTo>
                <a:lnTo>
                  <a:pt x="64679" y="0"/>
                </a:lnTo>
                <a:lnTo>
                  <a:pt x="175351" y="0"/>
                </a:lnTo>
                <a:lnTo>
                  <a:pt x="226016" y="0"/>
                </a:lnTo>
                <a:cubicBezTo>
                  <a:pt x="233562" y="0"/>
                  <a:pt x="239670" y="6110"/>
                  <a:pt x="239670" y="14018"/>
                </a:cubicBezTo>
                <a:lnTo>
                  <a:pt x="239670" y="99922"/>
                </a:lnTo>
                <a:lnTo>
                  <a:pt x="286023" y="99922"/>
                </a:lnTo>
                <a:cubicBezTo>
                  <a:pt x="293569" y="99922"/>
                  <a:pt x="299678" y="106033"/>
                  <a:pt x="299678" y="113581"/>
                </a:cubicBezTo>
                <a:lnTo>
                  <a:pt x="299678" y="242618"/>
                </a:lnTo>
                <a:cubicBezTo>
                  <a:pt x="299678" y="250166"/>
                  <a:pt x="293569" y="256636"/>
                  <a:pt x="286023" y="256636"/>
                </a:cubicBezTo>
                <a:lnTo>
                  <a:pt x="239670" y="256636"/>
                </a:lnTo>
                <a:lnTo>
                  <a:pt x="239670" y="290423"/>
                </a:lnTo>
                <a:cubicBezTo>
                  <a:pt x="239670" y="298330"/>
                  <a:pt x="233562" y="304441"/>
                  <a:pt x="226016" y="304441"/>
                </a:cubicBezTo>
                <a:lnTo>
                  <a:pt x="14014" y="304441"/>
                </a:lnTo>
                <a:cubicBezTo>
                  <a:pt x="6108" y="304441"/>
                  <a:pt x="0" y="298330"/>
                  <a:pt x="0" y="290423"/>
                </a:cubicBezTo>
                <a:lnTo>
                  <a:pt x="0" y="14018"/>
                </a:lnTo>
                <a:cubicBezTo>
                  <a:pt x="0" y="6110"/>
                  <a:pt x="6108" y="0"/>
                  <a:pt x="14014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4472C4"/>
            </a:solidFill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272727"/>
              </a:solidFill>
              <a:latin typeface="Lato Light" panose="020F0502020204030203" pitchFamily="34" charset="0"/>
            </a:endParaRP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AFE9915A-B0C0-254A-9194-7CE3D17B2AF2}"/>
              </a:ext>
            </a:extLst>
          </p:cNvPr>
          <p:cNvSpPr txBox="1">
            <a:spLocks/>
          </p:cNvSpPr>
          <p:nvPr/>
        </p:nvSpPr>
        <p:spPr>
          <a:xfrm>
            <a:off x="8929783" y="2940009"/>
            <a:ext cx="2916775" cy="164897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750"/>
              </a:lnSpc>
            </a:pPr>
            <a:r>
              <a:rPr lang="it-IT" sz="1400" dirty="0"/>
              <a:t>Non sono state riscontrate  differenze significative nella riduzione dei livelli di pressione arteriosa, colesterolo LDL, trigliceridi ed emoglobina glicata tra i due tipi di intervento ai diversi tempi (T0, T3, T6, T12, T24). </a:t>
            </a:r>
            <a:endParaRPr lang="en-US" sz="1600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6F0DBD7B-AEDC-9543-BE15-639578B58855}"/>
              </a:ext>
            </a:extLst>
          </p:cNvPr>
          <p:cNvSpPr txBox="1">
            <a:spLocks/>
          </p:cNvSpPr>
          <p:nvPr/>
        </p:nvSpPr>
        <p:spPr>
          <a:xfrm>
            <a:off x="8922043" y="2692506"/>
            <a:ext cx="858568" cy="2769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75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ANOVA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6C2210F-92B0-9353-C2F1-1742A50DF567}"/>
              </a:ext>
            </a:extLst>
          </p:cNvPr>
          <p:cNvSpPr txBox="1">
            <a:spLocks/>
          </p:cNvSpPr>
          <p:nvPr/>
        </p:nvSpPr>
        <p:spPr>
          <a:xfrm>
            <a:off x="132268" y="84427"/>
            <a:ext cx="5677705" cy="6767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-5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Risultati – End point primari</a:t>
            </a:r>
            <a:endParaRPr kumimoji="0" lang="it-IT" sz="3600" b="1" i="0" u="none" strike="noStrike" kern="1200" cap="none" spc="-5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6" name="Elemento grafico 5" descr="Cuore con pulsazioni contorno">
            <a:extLst>
              <a:ext uri="{FF2B5EF4-FFF2-40B4-BE49-F238E27FC236}">
                <a16:creationId xmlns:a16="http://schemas.microsoft.com/office/drawing/2014/main" id="{CEDFFFA2-9AE1-4C35-3EBC-75B3F230E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8339" y="3188176"/>
            <a:ext cx="624548" cy="624548"/>
          </a:xfrm>
          <a:prstGeom prst="rect">
            <a:avLst/>
          </a:prstGeom>
        </p:spPr>
      </p:pic>
      <p:pic>
        <p:nvPicPr>
          <p:cNvPr id="14" name="Elemento grafico 13" descr="Cura con riempimento a tinta unita">
            <a:extLst>
              <a:ext uri="{FF2B5EF4-FFF2-40B4-BE49-F238E27FC236}">
                <a16:creationId xmlns:a16="http://schemas.microsoft.com/office/drawing/2014/main" id="{840B3103-6730-B146-46CB-222D431E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9427" y="4830453"/>
            <a:ext cx="755703" cy="755703"/>
          </a:xfrm>
          <a:prstGeom prst="rect">
            <a:avLst/>
          </a:prstGeom>
        </p:spPr>
      </p:pic>
      <p:pic>
        <p:nvPicPr>
          <p:cNvPr id="19" name="Elemento grafico 18" descr="Ago con riempimento a tinta unita">
            <a:extLst>
              <a:ext uri="{FF2B5EF4-FFF2-40B4-BE49-F238E27FC236}">
                <a16:creationId xmlns:a16="http://schemas.microsoft.com/office/drawing/2014/main" id="{E2E6932B-13B8-AABD-990D-5C16DE9B1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8809" y="3855040"/>
            <a:ext cx="687003" cy="687003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1DAC551-C862-DEED-924C-305D755BAF87}"/>
              </a:ext>
            </a:extLst>
          </p:cNvPr>
          <p:cNvSpPr txBox="1"/>
          <p:nvPr/>
        </p:nvSpPr>
        <p:spPr>
          <a:xfrm>
            <a:off x="8679068" y="6511609"/>
            <a:ext cx="436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Kermansaravi</a:t>
            </a:r>
            <a:r>
              <a:rPr lang="it-I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 et </a:t>
            </a:r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it-I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Obes</a:t>
            </a:r>
            <a:r>
              <a:rPr lang="it-I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Surg</a:t>
            </a:r>
            <a:r>
              <a:rPr lang="it-I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2021.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19458A8-202E-8C0F-8AE9-1CF11E1B0217}"/>
              </a:ext>
            </a:extLst>
          </p:cNvPr>
          <p:cNvSpPr txBox="1"/>
          <p:nvPr/>
        </p:nvSpPr>
        <p:spPr>
          <a:xfrm>
            <a:off x="8642555" y="2919949"/>
            <a:ext cx="329370" cy="876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DFC0421-7D1A-7E58-1B48-83067265CFF0}"/>
              </a:ext>
            </a:extLst>
          </p:cNvPr>
          <p:cNvSpPr txBox="1"/>
          <p:nvPr/>
        </p:nvSpPr>
        <p:spPr>
          <a:xfrm>
            <a:off x="8642555" y="3563726"/>
            <a:ext cx="2872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2C2FE94-1426-8442-A747-7D0A9496624C}"/>
              </a:ext>
            </a:extLst>
          </p:cNvPr>
          <p:cNvCxnSpPr>
            <a:cxnSpLocks/>
          </p:cNvCxnSpPr>
          <p:nvPr/>
        </p:nvCxnSpPr>
        <p:spPr>
          <a:xfrm flipH="1" flipV="1">
            <a:off x="8809746" y="2844800"/>
            <a:ext cx="7234" cy="117514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FAB00343-C919-75FB-60E6-08DD527D079A}"/>
                  </a:ext>
                </a:extLst>
              </p14:cNvPr>
              <p14:cNvContentPartPr/>
              <p14:nvPr/>
            </p14:nvContentPartPr>
            <p14:xfrm>
              <a:off x="8535426" y="3847205"/>
              <a:ext cx="337320" cy="24624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FAB00343-C919-75FB-60E6-08DD527D07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99786" y="3775205"/>
                <a:ext cx="40896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078B186F-CFAF-EE4C-6908-F116852BC17F}"/>
                  </a:ext>
                </a:extLst>
              </p14:cNvPr>
              <p14:cNvContentPartPr/>
              <p14:nvPr/>
            </p14:nvContentPartPr>
            <p14:xfrm>
              <a:off x="8809746" y="3994085"/>
              <a:ext cx="360" cy="36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078B186F-CFAF-EE4C-6908-F116852BC1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73746" y="392244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3A908B8B-6BB0-6D81-027D-3AE48E493346}"/>
                  </a:ext>
                </a:extLst>
              </p14:cNvPr>
              <p14:cNvContentPartPr/>
              <p14:nvPr/>
            </p14:nvContentPartPr>
            <p14:xfrm>
              <a:off x="8829546" y="3892925"/>
              <a:ext cx="127080" cy="22140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3A908B8B-6BB0-6D81-027D-3AE48E4933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93546" y="3821285"/>
                <a:ext cx="198720" cy="36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68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71" grpId="0" animBg="1"/>
      <p:bldP spid="72" grpId="0"/>
      <p:bldP spid="73" grpId="0"/>
      <p:bldP spid="81" grpId="0" animBg="1"/>
      <p:bldP spid="82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magine 46">
            <a:extLst>
              <a:ext uri="{FF2B5EF4-FFF2-40B4-BE49-F238E27FC236}">
                <a16:creationId xmlns:a16="http://schemas.microsoft.com/office/drawing/2014/main" id="{B714BFCE-49E8-76EB-DD46-3D7FB654D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819" y="1832075"/>
            <a:ext cx="5840362" cy="432827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36035854-6722-817B-9BD0-715D5578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it-IT" sz="4000" dirty="0"/>
              <a:t>Risultati – End point secondari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DBAEFCDA-D8F1-346D-5802-6616A2FFD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4102919"/>
          </a:xfrm>
        </p:spPr>
        <p:txBody>
          <a:bodyPr/>
          <a:lstStyle/>
          <a:p>
            <a:r>
              <a:rPr lang="it-IT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 interventi primari hanno mostrato risultati migliori in termini di %EBWL rispetto agli interventi di conversione. Questo risultato è stato confermato anche considera</a:t>
            </a:r>
            <a:r>
              <a:rPr lang="it-IT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ndo 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BMI medio basale.</a:t>
            </a:r>
          </a:p>
          <a:p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sono state osservate differenze significative confrontando RYGB e OAGB 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intervento 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primario o re-do.</a:t>
            </a:r>
            <a:endParaRPr lang="it-IT" dirty="0"/>
          </a:p>
        </p:txBody>
      </p:sp>
      <p:graphicFrame>
        <p:nvGraphicFramePr>
          <p:cNvPr id="46" name="Segnaposto contenuto 45">
            <a:extLst>
              <a:ext uri="{FF2B5EF4-FFF2-40B4-BE49-F238E27FC236}">
                <a16:creationId xmlns:a16="http://schemas.microsoft.com/office/drawing/2014/main" id="{D09183FE-6EDA-A65F-0728-E4AE83A3C16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516688" y="2090336"/>
          <a:ext cx="5262357" cy="403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011DF3D-00B4-908D-9FD6-013CB7F9C5F9}"/>
              </a:ext>
            </a:extLst>
          </p:cNvPr>
          <p:cNvSpPr txBox="1"/>
          <p:nvPr/>
        </p:nvSpPr>
        <p:spPr>
          <a:xfrm>
            <a:off x="10689764" y="2224684"/>
            <a:ext cx="82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p&lt;0.01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2E4E5A4-5D2A-4712-71BB-F2EE21DB9A68}"/>
              </a:ext>
            </a:extLst>
          </p:cNvPr>
          <p:cNvSpPr txBox="1"/>
          <p:nvPr/>
        </p:nvSpPr>
        <p:spPr>
          <a:xfrm>
            <a:off x="8941128" y="2214525"/>
            <a:ext cx="82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p&lt;0.01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8099307-7997-E606-2759-43725C74723A}"/>
              </a:ext>
            </a:extLst>
          </p:cNvPr>
          <p:cNvSpPr txBox="1"/>
          <p:nvPr/>
        </p:nvSpPr>
        <p:spPr>
          <a:xfrm>
            <a:off x="7527249" y="2562942"/>
            <a:ext cx="82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p&lt;0.01</a:t>
            </a:r>
          </a:p>
        </p:txBody>
      </p:sp>
    </p:spTree>
    <p:extLst>
      <p:ext uri="{BB962C8B-B14F-4D97-AF65-F5344CB8AC3E}">
        <p14:creationId xmlns:p14="http://schemas.microsoft.com/office/powerpoint/2010/main" val="392593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0303F6-47BE-C96B-1A2D-5AE4BD1E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24" y="162528"/>
            <a:ext cx="6506874" cy="6276618"/>
          </a:xfrm>
        </p:spPr>
        <p:txBody>
          <a:bodyPr>
            <a:normAutofit/>
          </a:bodyPr>
          <a:lstStyle/>
          <a:p>
            <a:pPr algn="just"/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/>
              <a:t>Il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RYGB è risultato più efficace sul calo di peso nei primi 12 mesi dopo l’intervento in termini di %EBWL.</a:t>
            </a:r>
            <a:endParaRPr lang="it-IT" dirty="0"/>
          </a:p>
          <a:p>
            <a:pPr algn="just"/>
            <a:r>
              <a:rPr lang="it-IT" dirty="0"/>
              <a:t> </a:t>
            </a:r>
            <a:r>
              <a:rPr lang="it-IT" sz="2000" dirty="0"/>
              <a:t>RYGB e OAGB hanno un’efficacia </a:t>
            </a:r>
            <a:r>
              <a:rPr lang="it-IT" dirty="0"/>
              <a:t>simile</a:t>
            </a:r>
            <a:r>
              <a:rPr lang="it-IT" sz="2000" dirty="0"/>
              <a:t> in termini riduzione dell’%EBWL correggendo per il BMI  basale </a:t>
            </a:r>
            <a:r>
              <a:rPr lang="it-IT" dirty="0"/>
              <a:t>o considerando il %TWL.</a:t>
            </a:r>
            <a:endParaRPr lang="it-IT" sz="2000" dirty="0"/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Entrambe le procedure hanno migliorato le comorbidità. 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interventi primari si sono rivelati più efficaci rispetto a quelli di conversione, indipendentemente dal BMI di partenza. Non sono state osservate differenze tra RYGB e OAGB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effettuati come 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intervento primario 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come 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conversione. 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 necessari studi più ampi per convalidare questi risultati.</a:t>
            </a:r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5F715F1-9772-F42C-653C-48E19BAE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14344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0666" y="3223543"/>
            <a:ext cx="2475271" cy="1282595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4" name="Immagine 3" descr="Immagine che contiene interno, vestiti, persona, stoviglie&#10;&#10;Descrizione generata automaticamente">
            <a:extLst>
              <a:ext uri="{FF2B5EF4-FFF2-40B4-BE49-F238E27FC236}">
                <a16:creationId xmlns:a16="http://schemas.microsoft.com/office/drawing/2014/main" id="{CE1B7D23-4551-1B97-8E8E-C4D0D90A5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44" y="0"/>
            <a:ext cx="4265744" cy="3199306"/>
          </a:xfrm>
          <a:prstGeom prst="rect">
            <a:avLst/>
          </a:prstGeom>
        </p:spPr>
      </p:pic>
      <p:pic>
        <p:nvPicPr>
          <p:cNvPr id="6" name="Immagine 5" descr="Immagine che contiene vestiti, persona, Viso umano, sorriso&#10;&#10;Descrizione generata automaticamente">
            <a:extLst>
              <a:ext uri="{FF2B5EF4-FFF2-40B4-BE49-F238E27FC236}">
                <a16:creationId xmlns:a16="http://schemas.microsoft.com/office/drawing/2014/main" id="{8F0BB004-D8F7-F2DD-F58C-68361C926C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2" t="11604" r="7522"/>
          <a:stretch/>
        </p:blipFill>
        <p:spPr>
          <a:xfrm>
            <a:off x="8302795" y="2222468"/>
            <a:ext cx="3890723" cy="3110863"/>
          </a:xfrm>
          <a:prstGeom prst="rect">
            <a:avLst/>
          </a:prstGeom>
        </p:spPr>
      </p:pic>
      <p:pic>
        <p:nvPicPr>
          <p:cNvPr id="7" name="Picture 2" descr="Logo Università di Bologna">
            <a:extLst>
              <a:ext uri="{FF2B5EF4-FFF2-40B4-BE49-F238E27FC236}">
                <a16:creationId xmlns:a16="http://schemas.microsoft.com/office/drawing/2014/main" id="{E663A926-297B-E037-A15B-834D58194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09" y="5627078"/>
            <a:ext cx="1595851" cy="115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essuna descrizione della foto disponibile.">
            <a:extLst>
              <a:ext uri="{FF2B5EF4-FFF2-40B4-BE49-F238E27FC236}">
                <a16:creationId xmlns:a16="http://schemas.microsoft.com/office/drawing/2014/main" id="{5194B46F-3102-025A-A3E6-2E17B8839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6" b="46185"/>
          <a:stretch/>
        </p:blipFill>
        <p:spPr bwMode="auto">
          <a:xfrm>
            <a:off x="6982150" y="5677996"/>
            <a:ext cx="3102014" cy="117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8589A0-0448-376B-23EB-02B33FAA5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1562" r="3732" b="785"/>
          <a:stretch/>
        </p:blipFill>
        <p:spPr bwMode="auto">
          <a:xfrm>
            <a:off x="10416297" y="5660260"/>
            <a:ext cx="1086214" cy="114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30E883-90CB-A5E5-5CE4-B071FD32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6" y="1885125"/>
            <a:ext cx="3443278" cy="2093975"/>
          </a:xfrm>
        </p:spPr>
        <p:txBody>
          <a:bodyPr/>
          <a:lstStyle/>
          <a:p>
            <a:r>
              <a:rPr lang="it-IT" dirty="0"/>
              <a:t>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89D36-DD31-B1D2-0247-3411359DF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800" b="1" i="1" dirty="0">
                <a:solidFill>
                  <a:schemeClr val="bg2">
                    <a:lumMod val="50000"/>
                  </a:schemeClr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chirurgia bariatrica è attualmente il metodo più efficace e duraturo per trattare l’obesità e le comorbilità ad essa correlate. Le procedure più comunemente utilizzate sono il </a:t>
            </a:r>
            <a:r>
              <a:rPr lang="it-IT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bypass gastrico Roux-en-Y </a:t>
            </a: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RYGB</a:t>
            </a: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ed il </a:t>
            </a:r>
            <a:r>
              <a:rPr lang="it-IT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bypass gastrico ad ansa singola </a:t>
            </a: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OAGB</a:t>
            </a: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studi disponibili suggeriscono una superiorità dell’OAGB in termini di </a:t>
            </a:r>
            <a:r>
              <a:rPr lang="it-IT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percentuale di perdita di peso corporeo in eccesso</a:t>
            </a: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(% EBWL) e di </a:t>
            </a:r>
            <a:r>
              <a:rPr lang="it-IT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remissione del diabete di tipo 2</a:t>
            </a: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(T2DM).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02C908-F8AD-D605-431A-5D05C9A7BD07}"/>
              </a:ext>
            </a:extLst>
          </p:cNvPr>
          <p:cNvSpPr txBox="1"/>
          <p:nvPr/>
        </p:nvSpPr>
        <p:spPr>
          <a:xfrm>
            <a:off x="6473373" y="6390345"/>
            <a:ext cx="58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Fu-Gang Wang et </a:t>
            </a:r>
            <a:r>
              <a:rPr lang="it-IT" i="1" dirty="0" err="1"/>
              <a:t>all</a:t>
            </a:r>
            <a:r>
              <a:rPr lang="it-IT" i="1" dirty="0"/>
              <a:t>. International Journal of Surgery, 2018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343D0E7-442F-11CD-1C6C-B524D548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74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 err="1"/>
              <a:t>Disegno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studio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82D7F1-3A35-741E-8D74-80A7DFCC6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395" y="2369615"/>
            <a:ext cx="3679231" cy="20578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100" b="1" dirty="0">
                <a:solidFill>
                  <a:schemeClr val="bg2">
                    <a:lumMod val="50000"/>
                  </a:schemeClr>
                </a:solidFill>
              </a:rPr>
              <a:t>STUDIO DI COORTE RETROSPETTIVO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>
                <a:effectLst/>
              </a:rPr>
              <a:t>ono stati valutati </a:t>
            </a:r>
            <a:r>
              <a:rPr lang="it-IT" b="1" dirty="0">
                <a:effectLst/>
              </a:rPr>
              <a:t>184</a:t>
            </a:r>
            <a:r>
              <a:rPr lang="it-IT" dirty="0">
                <a:effectLst/>
              </a:rPr>
              <a:t> pazienti seguiti nell’ambito del PDTA Chirurgico Bariatrico del Policlinico Sant’Orsola di Bologna, </a:t>
            </a:r>
            <a:r>
              <a:rPr lang="it-IT" b="1" dirty="0">
                <a:effectLst/>
              </a:rPr>
              <a:t>sottoposti a RYGB o OAGB tra il 2018 e il 2023.</a:t>
            </a:r>
            <a:r>
              <a:rPr lang="it-IT" b="1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F42A0CC-965F-B968-1D8E-F2C0418FF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5440" y="2194315"/>
            <a:ext cx="4218366" cy="2696906"/>
          </a:xfr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117348" lvl="1" indent="0">
              <a:buNone/>
            </a:pPr>
            <a:endParaRPr lang="it-IT" sz="2000" dirty="0"/>
          </a:p>
          <a:p>
            <a:pPr marL="117348" lvl="1" indent="0">
              <a:buNone/>
            </a:pPr>
            <a:r>
              <a:rPr lang="it-IT" sz="2200" b="1" u="sng" dirty="0"/>
              <a:t>Criteri di esclusione</a:t>
            </a:r>
            <a:endParaRPr lang="it-IT" sz="2000" b="1" u="sng" dirty="0"/>
          </a:p>
          <a:p>
            <a:pPr lvl="1"/>
            <a:r>
              <a:rPr lang="it-IT" sz="2000" dirty="0"/>
              <a:t>Pazienti che non avevano raggiunto almeno 6 mesi di follow up</a:t>
            </a:r>
          </a:p>
          <a:p>
            <a:pPr lvl="1"/>
            <a:r>
              <a:rPr lang="it-IT" sz="2000" dirty="0"/>
              <a:t>Pazienti sottoposti ad intervento di revisione </a:t>
            </a:r>
          </a:p>
          <a:p>
            <a:pPr lvl="1"/>
            <a:r>
              <a:rPr lang="it-IT" sz="2000" dirty="0"/>
              <a:t>Pazienti sottoposti a conversione da OAGB a RYGB</a:t>
            </a:r>
          </a:p>
          <a:p>
            <a:endParaRPr lang="it-IT" dirty="0"/>
          </a:p>
        </p:txBody>
      </p:sp>
      <p:pic>
        <p:nvPicPr>
          <p:cNvPr id="7" name="Picture 14" descr="Download Checklist - Checklist Png - Full Size PNG Image - PNGkit">
            <a:extLst>
              <a:ext uri="{FF2B5EF4-FFF2-40B4-BE49-F238E27FC236}">
                <a16:creationId xmlns:a16="http://schemas.microsoft.com/office/drawing/2014/main" id="{D6B4F54B-1CD7-AB79-F71B-D696BAD8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770" y="4457905"/>
            <a:ext cx="2207183" cy="2329481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2AABFAF4-7BAA-F1D4-3CA2-826741EA1FB6}"/>
              </a:ext>
            </a:extLst>
          </p:cNvPr>
          <p:cNvCxnSpPr>
            <a:cxnSpLocks/>
          </p:cNvCxnSpPr>
          <p:nvPr/>
        </p:nvCxnSpPr>
        <p:spPr>
          <a:xfrm>
            <a:off x="5283200" y="3416712"/>
            <a:ext cx="1259840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39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3">
            <a:extLst>
              <a:ext uri="{FF2B5EF4-FFF2-40B4-BE49-F238E27FC236}">
                <a16:creationId xmlns:a16="http://schemas.microsoft.com/office/drawing/2014/main" id="{417D7B79-1704-FCB9-E628-71FC8AF3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84" y="2621477"/>
            <a:ext cx="2536225" cy="606550"/>
          </a:xfrm>
        </p:spPr>
        <p:txBody>
          <a:bodyPr>
            <a:normAutofit fontScale="90000"/>
          </a:bodyPr>
          <a:lstStyle/>
          <a:p>
            <a:r>
              <a:rPr lang="it-IT" dirty="0"/>
              <a:t>Obiettivi</a:t>
            </a:r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F9F0545B-1D49-1319-A618-030A065B7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b="1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2400" b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biettivo primario</a:t>
            </a:r>
            <a:endParaRPr lang="it-IT" sz="2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onfrontare i risultati di RYGB ed OAGB in termini di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%EBWL 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miglioramento dei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parametri metabolici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6, 12 e 24 mesi</a:t>
            </a:r>
            <a:r>
              <a:rPr lang="it-IT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dall’intervento.</a:t>
            </a:r>
            <a:endParaRPr lang="it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b="1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2400" b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biettivo secondario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alutare eventuali </a:t>
            </a:r>
            <a:r>
              <a:rPr lang="it-IT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differenze in termini di </a:t>
            </a:r>
            <a:r>
              <a:rPr lang="it-IT" sz="2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%EBWL </a:t>
            </a:r>
            <a:r>
              <a:rPr lang="it-IT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sia all’interno degli interventi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primari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di</a:t>
            </a:r>
            <a:r>
              <a:rPr lang="it-IT" sz="2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conversione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sia per quanto riguarda i due gruppi di intervento,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RYGB e OAGB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200" b="1" dirty="0"/>
              <a:t>quando effettuati come primari o come re-do.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it-IT" dirty="0"/>
          </a:p>
        </p:txBody>
      </p:sp>
      <p:pic>
        <p:nvPicPr>
          <p:cNvPr id="16" name="Picture 6" descr="Goal PNG Transparent Images - PNG All">
            <a:extLst>
              <a:ext uri="{FF2B5EF4-FFF2-40B4-BE49-F238E27FC236}">
                <a16:creationId xmlns:a16="http://schemas.microsoft.com/office/drawing/2014/main" id="{46FC59CC-F988-9827-3A10-8D2E2A0C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018" y="5515897"/>
            <a:ext cx="1096720" cy="8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CF6A9E2-A139-E381-8879-0E0A0B496EE2}"/>
              </a:ext>
            </a:extLst>
          </p:cNvPr>
          <p:cNvSpPr txBox="1"/>
          <p:nvPr/>
        </p:nvSpPr>
        <p:spPr>
          <a:xfrm>
            <a:off x="5191760" y="6461493"/>
            <a:ext cx="51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*%EBWL: percent of excess body weight loss 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0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C2AF8FF-AF99-47B7-D9BD-BC4EBD1C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314" y="1083636"/>
            <a:ext cx="2634773" cy="615262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Popolazione</a:t>
            </a:r>
            <a:r>
              <a:rPr lang="en-US" sz="4000" dirty="0"/>
              <a:t> 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A9EB0134-FA6A-6847-D57B-7F14EB156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66" y="1737359"/>
            <a:ext cx="1626200" cy="736282"/>
          </a:xfrm>
        </p:spPr>
        <p:txBody>
          <a:bodyPr/>
          <a:lstStyle/>
          <a:p>
            <a:pPr algn="ctr"/>
            <a:r>
              <a:rPr lang="it-IT" sz="3200" dirty="0"/>
              <a:t>RYGB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57B1E3C7-306B-4C99-2E5B-940A6FD77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26701" y="1737359"/>
            <a:ext cx="1292086" cy="736282"/>
          </a:xfrm>
        </p:spPr>
        <p:txBody>
          <a:bodyPr/>
          <a:lstStyle/>
          <a:p>
            <a:r>
              <a:rPr lang="it-IT" sz="3200" dirty="0">
                <a:solidFill>
                  <a:srgbClr val="FFC000"/>
                </a:solidFill>
              </a:rPr>
              <a:t>OAGB</a:t>
            </a:r>
          </a:p>
        </p:txBody>
      </p:sp>
      <p:pic>
        <p:nvPicPr>
          <p:cNvPr id="20" name="Elemento grafico 19" descr="Gruppo di uomini con riempimento a tinta unita">
            <a:extLst>
              <a:ext uri="{FF2B5EF4-FFF2-40B4-BE49-F238E27FC236}">
                <a16:creationId xmlns:a16="http://schemas.microsoft.com/office/drawing/2014/main" id="{A5F35C07-2E12-1EC9-2344-2D3582E27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803" y="1145945"/>
            <a:ext cx="368935" cy="368935"/>
          </a:xfrm>
          <a:prstGeom prst="rect">
            <a:avLst/>
          </a:prstGeom>
        </p:spPr>
      </p:pic>
      <p:graphicFrame>
        <p:nvGraphicFramePr>
          <p:cNvPr id="36" name="Tabella 35">
            <a:extLst>
              <a:ext uri="{FF2B5EF4-FFF2-40B4-BE49-F238E27FC236}">
                <a16:creationId xmlns:a16="http://schemas.microsoft.com/office/drawing/2014/main" id="{092AD4B6-0320-7887-32C9-49385DE74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20464"/>
              </p:ext>
            </p:extLst>
          </p:nvPr>
        </p:nvGraphicFramePr>
        <p:xfrm>
          <a:off x="4136807" y="2473642"/>
          <a:ext cx="3431765" cy="2993091"/>
        </p:xfrm>
        <a:graphic>
          <a:graphicData uri="http://schemas.openxmlformats.org/drawingml/2006/table">
            <a:tbl>
              <a:tblPr/>
              <a:tblGrid>
                <a:gridCol w="2213619">
                  <a:extLst>
                    <a:ext uri="{9D8B030D-6E8A-4147-A177-3AD203B41FA5}">
                      <a16:colId xmlns:a16="http://schemas.microsoft.com/office/drawing/2014/main" val="2219678331"/>
                    </a:ext>
                  </a:extLst>
                </a:gridCol>
                <a:gridCol w="1218146">
                  <a:extLst>
                    <a:ext uri="{9D8B030D-6E8A-4147-A177-3AD203B41FA5}">
                      <a16:colId xmlns:a16="http://schemas.microsoft.com/office/drawing/2014/main" val="4153335019"/>
                    </a:ext>
                  </a:extLst>
                </a:gridCol>
              </a:tblGrid>
              <a:tr h="4248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Pazienti,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68 (37)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46690"/>
                  </a:ext>
                </a:extLst>
              </a:tr>
              <a:tr h="4248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Età media, età (DS)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53 (10)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476690"/>
                  </a:ext>
                </a:extLst>
              </a:tr>
              <a:tr h="4248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Sesso femminile,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52 (76)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319166"/>
                  </a:ext>
                </a:extLst>
              </a:tr>
              <a:tr h="4248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T2DM,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17 (25)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101568"/>
                  </a:ext>
                </a:extLst>
              </a:tr>
              <a:tr h="4248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IFG/IGT,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5 (7)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49667"/>
                  </a:ext>
                </a:extLst>
              </a:tr>
              <a:tr h="4248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Ipertensione,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38 (55)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89665"/>
                  </a:ext>
                </a:extLst>
              </a:tr>
              <a:tr h="4441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Dislipidemia,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DE49B"/>
                          </a:highlight>
                          <a:latin typeface="Arial" panose="020B0604020202020204" pitchFamily="34" charset="0"/>
                        </a:rPr>
                        <a:t>27 (40)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BC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932809"/>
                  </a:ext>
                </a:extLst>
              </a:tr>
            </a:tbl>
          </a:graphicData>
        </a:graphic>
      </p:graphicFrame>
      <p:graphicFrame>
        <p:nvGraphicFramePr>
          <p:cNvPr id="41" name="Tabella 40">
            <a:extLst>
              <a:ext uri="{FF2B5EF4-FFF2-40B4-BE49-F238E27FC236}">
                <a16:creationId xmlns:a16="http://schemas.microsoft.com/office/drawing/2014/main" id="{7A2A05ED-A560-CBB0-F367-15B7316E8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70892"/>
              </p:ext>
            </p:extLst>
          </p:nvPr>
        </p:nvGraphicFramePr>
        <p:xfrm>
          <a:off x="416898" y="2473641"/>
          <a:ext cx="3356841" cy="2993092"/>
        </p:xfrm>
        <a:graphic>
          <a:graphicData uri="http://schemas.openxmlformats.org/drawingml/2006/table">
            <a:tbl>
              <a:tblPr/>
              <a:tblGrid>
                <a:gridCol w="2165291">
                  <a:extLst>
                    <a:ext uri="{9D8B030D-6E8A-4147-A177-3AD203B41FA5}">
                      <a16:colId xmlns:a16="http://schemas.microsoft.com/office/drawing/2014/main" val="3212639323"/>
                    </a:ext>
                  </a:extLst>
                </a:gridCol>
                <a:gridCol w="1191550">
                  <a:extLst>
                    <a:ext uri="{9D8B030D-6E8A-4147-A177-3AD203B41FA5}">
                      <a16:colId xmlns:a16="http://schemas.microsoft.com/office/drawing/2014/main" val="527850512"/>
                    </a:ext>
                  </a:extLst>
                </a:gridCol>
              </a:tblGrid>
              <a:tr h="4248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Pazienti,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116 (63)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66207"/>
                  </a:ext>
                </a:extLst>
              </a:tr>
              <a:tr h="4248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Età media, anni (DS)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50 (10)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747540"/>
                  </a:ext>
                </a:extLst>
              </a:tr>
              <a:tr h="4248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Sesso femminile,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95 (82)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178058"/>
                  </a:ext>
                </a:extLst>
              </a:tr>
              <a:tr h="4248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T2DM,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40 (34)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018515"/>
                  </a:ext>
                </a:extLst>
              </a:tr>
              <a:tr h="4248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IFG/IGT,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9 (8)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6389"/>
                  </a:ext>
                </a:extLst>
              </a:tr>
              <a:tr h="4248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Ipertensione,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56 (48)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35179"/>
                  </a:ext>
                </a:extLst>
              </a:tr>
              <a:tr h="4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Dislipidemia,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32 (28)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8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04338"/>
                  </a:ext>
                </a:extLst>
              </a:tr>
            </a:tbl>
          </a:graphicData>
        </a:graphic>
      </p:graphicFrame>
      <p:graphicFrame>
        <p:nvGraphicFramePr>
          <p:cNvPr id="42" name="Tabella 41">
            <a:extLst>
              <a:ext uri="{FF2B5EF4-FFF2-40B4-BE49-F238E27FC236}">
                <a16:creationId xmlns:a16="http://schemas.microsoft.com/office/drawing/2014/main" id="{67B10D08-63E8-3E15-DECB-CAC5D49C8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60622"/>
              </p:ext>
            </p:extLst>
          </p:nvPr>
        </p:nvGraphicFramePr>
        <p:xfrm>
          <a:off x="8055194" y="2473641"/>
          <a:ext cx="3609524" cy="3000468"/>
        </p:xfrm>
        <a:graphic>
          <a:graphicData uri="http://schemas.openxmlformats.org/drawingml/2006/table">
            <a:tbl>
              <a:tblPr/>
              <a:tblGrid>
                <a:gridCol w="2328281">
                  <a:extLst>
                    <a:ext uri="{9D8B030D-6E8A-4147-A177-3AD203B41FA5}">
                      <a16:colId xmlns:a16="http://schemas.microsoft.com/office/drawing/2014/main" val="2152955530"/>
                    </a:ext>
                  </a:extLst>
                </a:gridCol>
                <a:gridCol w="1281243">
                  <a:extLst>
                    <a:ext uri="{9D8B030D-6E8A-4147-A177-3AD203B41FA5}">
                      <a16:colId xmlns:a16="http://schemas.microsoft.com/office/drawing/2014/main" val="3246849511"/>
                    </a:ext>
                  </a:extLst>
                </a:gridCol>
              </a:tblGrid>
              <a:tr h="4258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Pazienti,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184 (100)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053759"/>
                  </a:ext>
                </a:extLst>
              </a:tr>
              <a:tr h="4258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Età media, età (DS)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51 (10)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25529"/>
                  </a:ext>
                </a:extLst>
              </a:tr>
              <a:tr h="4258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Sesso femminile,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147 (80)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8386"/>
                  </a:ext>
                </a:extLst>
              </a:tr>
              <a:tr h="4258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T2DM,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57 (31)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505314"/>
                  </a:ext>
                </a:extLst>
              </a:tr>
              <a:tr h="4258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IFG/IGT,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14 (7)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67529"/>
                  </a:ext>
                </a:extLst>
              </a:tr>
              <a:tr h="4258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Ipertensione,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94 (51)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150723"/>
                  </a:ext>
                </a:extLst>
              </a:tr>
              <a:tr h="445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Dislipidemia,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" panose="020B0604020202020204" pitchFamily="34" charset="0"/>
                        </a:rPr>
                        <a:t>59 (32)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53255"/>
                  </a:ext>
                </a:extLst>
              </a:tr>
            </a:tbl>
          </a:graphicData>
        </a:graphic>
      </p:graphicFrame>
      <p:sp>
        <p:nvSpPr>
          <p:cNvPr id="43" name="Segnaposto testo 21">
            <a:extLst>
              <a:ext uri="{FF2B5EF4-FFF2-40B4-BE49-F238E27FC236}">
                <a16:creationId xmlns:a16="http://schemas.microsoft.com/office/drawing/2014/main" id="{3ECAF1F1-ABDF-AB88-93DB-478868263785}"/>
              </a:ext>
            </a:extLst>
          </p:cNvPr>
          <p:cNvSpPr txBox="1">
            <a:spLocks/>
          </p:cNvSpPr>
          <p:nvPr/>
        </p:nvSpPr>
        <p:spPr>
          <a:xfrm>
            <a:off x="9242873" y="1737359"/>
            <a:ext cx="1552945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002060"/>
                </a:solidFill>
              </a:rPr>
              <a:t>Totale</a:t>
            </a:r>
          </a:p>
        </p:txBody>
      </p:sp>
    </p:spTree>
    <p:extLst>
      <p:ext uri="{BB962C8B-B14F-4D97-AF65-F5344CB8AC3E}">
        <p14:creationId xmlns:p14="http://schemas.microsoft.com/office/powerpoint/2010/main" val="327718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C2AF8FF-AF99-47B7-D9BD-BC4EBD1C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45" y="797343"/>
            <a:ext cx="10877661" cy="1097834"/>
          </a:xfrm>
        </p:spPr>
        <p:txBody>
          <a:bodyPr>
            <a:noAutofit/>
          </a:bodyPr>
          <a:lstStyle/>
          <a:p>
            <a:r>
              <a:rPr lang="en-US" sz="3200" dirty="0" err="1"/>
              <a:t>Risultati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2000" dirty="0">
                <a:solidFill>
                  <a:srgbClr val="4A66AC"/>
                </a:solidFill>
              </a:rPr>
              <a:t>POPOLAZIONE AL BASALE – RYGB VS OAGB</a:t>
            </a:r>
            <a:endParaRPr lang="en-US" sz="3200" dirty="0">
              <a:solidFill>
                <a:srgbClr val="4A66AC"/>
              </a:solidFill>
            </a:endParaRPr>
          </a:p>
        </p:txBody>
      </p:sp>
      <p:pic>
        <p:nvPicPr>
          <p:cNvPr id="20" name="Elemento grafico 19" descr="Gruppo di uomini con riempimento a tinta unita">
            <a:extLst>
              <a:ext uri="{FF2B5EF4-FFF2-40B4-BE49-F238E27FC236}">
                <a16:creationId xmlns:a16="http://schemas.microsoft.com/office/drawing/2014/main" id="{A5F35C07-2E12-1EC9-2344-2D3582E27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803" y="1145945"/>
            <a:ext cx="368935" cy="36893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0EC7AA0D-BFC8-44A5-9621-56FDDF16A5AC}"/>
              </a:ext>
            </a:extLst>
          </p:cNvPr>
          <p:cNvGrpSpPr/>
          <p:nvPr/>
        </p:nvGrpSpPr>
        <p:grpSpPr>
          <a:xfrm>
            <a:off x="194574" y="2181470"/>
            <a:ext cx="5402825" cy="3801215"/>
            <a:chOff x="194574" y="1930606"/>
            <a:chExt cx="5402825" cy="3525810"/>
          </a:xfrm>
        </p:grpSpPr>
        <p:graphicFrame>
          <p:nvGraphicFramePr>
            <p:cNvPr id="7" name="Grafico 6">
              <a:extLst>
                <a:ext uri="{FF2B5EF4-FFF2-40B4-BE49-F238E27FC236}">
                  <a16:creationId xmlns:a16="http://schemas.microsoft.com/office/drawing/2014/main" id="{3EF85A19-4E81-6211-0076-119F0B47079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85929749"/>
                </p:ext>
              </p:extLst>
            </p:nvPr>
          </p:nvGraphicFramePr>
          <p:xfrm>
            <a:off x="194574" y="1930606"/>
            <a:ext cx="5402825" cy="35258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ABCB5F7-9D8D-C98C-6FD0-A0692B432F76}"/>
                </a:ext>
              </a:extLst>
            </p:cNvPr>
            <p:cNvSpPr txBox="1"/>
            <p:nvPr/>
          </p:nvSpPr>
          <p:spPr>
            <a:xfrm>
              <a:off x="3239131" y="2815277"/>
              <a:ext cx="983226" cy="285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* 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CB620D35-E5F4-CF5E-2F52-A65E51EF7BFC}"/>
              </a:ext>
            </a:extLst>
          </p:cNvPr>
          <p:cNvGrpSpPr/>
          <p:nvPr/>
        </p:nvGrpSpPr>
        <p:grpSpPr>
          <a:xfrm>
            <a:off x="5796116" y="2181470"/>
            <a:ext cx="6201310" cy="4076621"/>
            <a:chOff x="5796116" y="2432333"/>
            <a:chExt cx="6201310" cy="4076621"/>
          </a:xfrm>
        </p:grpSpPr>
        <p:graphicFrame>
          <p:nvGraphicFramePr>
            <p:cNvPr id="8" name="Grafico 7">
              <a:extLst>
                <a:ext uri="{FF2B5EF4-FFF2-40B4-BE49-F238E27FC236}">
                  <a16:creationId xmlns:a16="http://schemas.microsoft.com/office/drawing/2014/main" id="{37D56C64-ADEC-C1F8-6CF5-E69689A8F67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6443510"/>
                </p:ext>
              </p:extLst>
            </p:nvPr>
          </p:nvGraphicFramePr>
          <p:xfrm>
            <a:off x="5796116" y="2432333"/>
            <a:ext cx="6201310" cy="4076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FD88E7A-F1C1-88A2-D5E8-80BCB5F198D8}"/>
                </a:ext>
              </a:extLst>
            </p:cNvPr>
            <p:cNvSpPr txBox="1"/>
            <p:nvPr/>
          </p:nvSpPr>
          <p:spPr>
            <a:xfrm>
              <a:off x="9465489" y="5455749"/>
              <a:ext cx="983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*</a:t>
              </a:r>
            </a:p>
          </p:txBody>
        </p:sp>
      </p:grpSp>
      <p:sp>
        <p:nvSpPr>
          <p:cNvPr id="4" name="Parentesi quadra chiusa 3">
            <a:extLst>
              <a:ext uri="{FF2B5EF4-FFF2-40B4-BE49-F238E27FC236}">
                <a16:creationId xmlns:a16="http://schemas.microsoft.com/office/drawing/2014/main" id="{8DDABB9E-7215-3FE6-5FC6-5A031ED6F31E}"/>
              </a:ext>
            </a:extLst>
          </p:cNvPr>
          <p:cNvSpPr/>
          <p:nvPr/>
        </p:nvSpPr>
        <p:spPr>
          <a:xfrm>
            <a:off x="3193412" y="3135244"/>
            <a:ext cx="45719" cy="241002"/>
          </a:xfrm>
          <a:prstGeom prst="rightBracke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CA94DD-11E4-AC5F-F08A-BAA63F91A592}"/>
              </a:ext>
            </a:extLst>
          </p:cNvPr>
          <p:cNvSpPr txBox="1"/>
          <p:nvPr/>
        </p:nvSpPr>
        <p:spPr>
          <a:xfrm>
            <a:off x="5329084" y="6135592"/>
            <a:ext cx="108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p&lt;0,005</a:t>
            </a:r>
          </a:p>
        </p:txBody>
      </p:sp>
      <p:sp>
        <p:nvSpPr>
          <p:cNvPr id="6" name="Parentesi quadra chiusa 5">
            <a:extLst>
              <a:ext uri="{FF2B5EF4-FFF2-40B4-BE49-F238E27FC236}">
                <a16:creationId xmlns:a16="http://schemas.microsoft.com/office/drawing/2014/main" id="{61FFF510-D141-1115-8B6D-EE25738AE1AD}"/>
              </a:ext>
            </a:extLst>
          </p:cNvPr>
          <p:cNvSpPr/>
          <p:nvPr/>
        </p:nvSpPr>
        <p:spPr>
          <a:xfrm>
            <a:off x="2811731" y="3939193"/>
            <a:ext cx="45719" cy="241002"/>
          </a:xfrm>
          <a:prstGeom prst="rightBracke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C0B71A7-7AAE-0664-2B3A-EDF5760A84D5}"/>
              </a:ext>
            </a:extLst>
          </p:cNvPr>
          <p:cNvSpPr txBox="1"/>
          <p:nvPr/>
        </p:nvSpPr>
        <p:spPr>
          <a:xfrm>
            <a:off x="2865260" y="3941330"/>
            <a:ext cx="98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</a:p>
        </p:txBody>
      </p:sp>
      <p:sp>
        <p:nvSpPr>
          <p:cNvPr id="14" name="Parentesi quadra chiusa 13">
            <a:extLst>
              <a:ext uri="{FF2B5EF4-FFF2-40B4-BE49-F238E27FC236}">
                <a16:creationId xmlns:a16="http://schemas.microsoft.com/office/drawing/2014/main" id="{D0D432DE-7E9B-E121-2876-052B4AF1663B}"/>
              </a:ext>
            </a:extLst>
          </p:cNvPr>
          <p:cNvSpPr/>
          <p:nvPr/>
        </p:nvSpPr>
        <p:spPr>
          <a:xfrm>
            <a:off x="4960079" y="4740523"/>
            <a:ext cx="45719" cy="241002"/>
          </a:xfrm>
          <a:prstGeom prst="rightBracke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EF43FD6-443D-94DF-D1C9-30C0A145D376}"/>
              </a:ext>
            </a:extLst>
          </p:cNvPr>
          <p:cNvSpPr txBox="1"/>
          <p:nvPr/>
        </p:nvSpPr>
        <p:spPr>
          <a:xfrm>
            <a:off x="5012434" y="4750355"/>
            <a:ext cx="98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</a:p>
        </p:txBody>
      </p:sp>
      <p:sp>
        <p:nvSpPr>
          <p:cNvPr id="16" name="Parentesi quadra chiusa 15">
            <a:extLst>
              <a:ext uri="{FF2B5EF4-FFF2-40B4-BE49-F238E27FC236}">
                <a16:creationId xmlns:a16="http://schemas.microsoft.com/office/drawing/2014/main" id="{61E8A84E-A649-2280-2B57-F5491E565348}"/>
              </a:ext>
            </a:extLst>
          </p:cNvPr>
          <p:cNvSpPr/>
          <p:nvPr/>
        </p:nvSpPr>
        <p:spPr>
          <a:xfrm>
            <a:off x="9407549" y="5257294"/>
            <a:ext cx="45719" cy="162771"/>
          </a:xfrm>
          <a:prstGeom prst="rightBracke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4CD087E-E41C-AB99-058F-2BB109979A73}"/>
              </a:ext>
            </a:extLst>
          </p:cNvPr>
          <p:cNvSpPr txBox="1"/>
          <p:nvPr/>
        </p:nvSpPr>
        <p:spPr>
          <a:xfrm>
            <a:off x="78971" y="6461493"/>
            <a:ext cx="51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EBW: excess body weight  </a:t>
            </a:r>
            <a:endParaRPr lang="it-IT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6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CEAB6842-4659-E458-3620-54EF1A547F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216865"/>
              </p:ext>
            </p:extLst>
          </p:nvPr>
        </p:nvGraphicFramePr>
        <p:xfrm>
          <a:off x="535010" y="1933802"/>
          <a:ext cx="5165876" cy="314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D7BC5658-B80C-B095-F1E1-0982E2867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26447"/>
              </p:ext>
            </p:extLst>
          </p:nvPr>
        </p:nvGraphicFramePr>
        <p:xfrm>
          <a:off x="6265923" y="1777996"/>
          <a:ext cx="5553274" cy="395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" name="Elemento grafico 23" descr="Gruppo di uomini con riempimento a tinta unita">
            <a:extLst>
              <a:ext uri="{FF2B5EF4-FFF2-40B4-BE49-F238E27FC236}">
                <a16:creationId xmlns:a16="http://schemas.microsoft.com/office/drawing/2014/main" id="{A4BD72D0-5233-0E2B-1918-2333EE467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803" y="1145945"/>
            <a:ext cx="368935" cy="368935"/>
          </a:xfrm>
          <a:prstGeom prst="rect">
            <a:avLst/>
          </a:prstGeom>
        </p:spPr>
      </p:pic>
      <p:cxnSp>
        <p:nvCxnSpPr>
          <p:cNvPr id="2" name="Straight Connector 8">
            <a:extLst>
              <a:ext uri="{FF2B5EF4-FFF2-40B4-BE49-F238E27FC236}">
                <a16:creationId xmlns:a16="http://schemas.microsoft.com/office/drawing/2014/main" id="{1A4AC567-1C17-913E-1287-9210E9B8F8AA}"/>
              </a:ext>
            </a:extLst>
          </p:cNvPr>
          <p:cNvCxnSpPr>
            <a:cxnSpLocks/>
          </p:cNvCxnSpPr>
          <p:nvPr/>
        </p:nvCxnSpPr>
        <p:spPr>
          <a:xfrm flipV="1">
            <a:off x="3130807" y="5087968"/>
            <a:ext cx="0" cy="55083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>
            <a:extLst>
              <a:ext uri="{FF2B5EF4-FFF2-40B4-BE49-F238E27FC236}">
                <a16:creationId xmlns:a16="http://schemas.microsoft.com/office/drawing/2014/main" id="{CDD34D83-C89A-08DD-1F19-2378174F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4A66AC"/>
                </a:solidFill>
              </a:rPr>
              <a:t>INTERVENTI PRIMARI E RE-DO SURGERY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066C4E-50B7-46AE-0BA4-8848EFA6AB78}"/>
              </a:ext>
            </a:extLst>
          </p:cNvPr>
          <p:cNvSpPr txBox="1">
            <a:spLocks/>
          </p:cNvSpPr>
          <p:nvPr/>
        </p:nvSpPr>
        <p:spPr>
          <a:xfrm>
            <a:off x="1067108" y="904105"/>
            <a:ext cx="2367295" cy="998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Risultati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>
              <a:solidFill>
                <a:srgbClr val="4A66AC"/>
              </a:solidFill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18E485F-9B60-2CF2-40D0-A7A859811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800725"/>
              </p:ext>
            </p:extLst>
          </p:nvPr>
        </p:nvGraphicFramePr>
        <p:xfrm>
          <a:off x="510511" y="5744596"/>
          <a:ext cx="6234419" cy="826979"/>
        </p:xfrm>
        <a:graphic>
          <a:graphicData uri="http://schemas.openxmlformats.org/drawingml/2006/table">
            <a:tbl>
              <a:tblPr/>
              <a:tblGrid>
                <a:gridCol w="2582394">
                  <a:extLst>
                    <a:ext uri="{9D8B030D-6E8A-4147-A177-3AD203B41FA5}">
                      <a16:colId xmlns:a16="http://schemas.microsoft.com/office/drawing/2014/main" val="1528238922"/>
                    </a:ext>
                  </a:extLst>
                </a:gridCol>
                <a:gridCol w="1421081">
                  <a:extLst>
                    <a:ext uri="{9D8B030D-6E8A-4147-A177-3AD203B41FA5}">
                      <a16:colId xmlns:a16="http://schemas.microsoft.com/office/drawing/2014/main" val="1807425102"/>
                    </a:ext>
                  </a:extLst>
                </a:gridCol>
                <a:gridCol w="1497483">
                  <a:extLst>
                    <a:ext uri="{9D8B030D-6E8A-4147-A177-3AD203B41FA5}">
                      <a16:colId xmlns:a16="http://schemas.microsoft.com/office/drawing/2014/main" val="2403882346"/>
                    </a:ext>
                  </a:extLst>
                </a:gridCol>
                <a:gridCol w="733461">
                  <a:extLst>
                    <a:ext uri="{9D8B030D-6E8A-4147-A177-3AD203B41FA5}">
                      <a16:colId xmlns:a16="http://schemas.microsoft.com/office/drawing/2014/main" val="198753959"/>
                    </a:ext>
                  </a:extLst>
                </a:gridCol>
              </a:tblGrid>
              <a:tr h="2731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Pregresso intervento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RYGB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599"/>
                          </a:highlight>
                          <a:latin typeface="Arial" panose="020B0604020202020204" pitchFamily="34" charset="0"/>
                        </a:rPr>
                        <a:t>OAGB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TOT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739295"/>
                  </a:ext>
                </a:extLst>
              </a:tr>
              <a:tr h="2731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Bendaggio gastrico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599"/>
                          </a:highlight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92145"/>
                  </a:ext>
                </a:extLst>
              </a:tr>
              <a:tr h="28059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Sleeve gastrectomy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3CEFB"/>
                          </a:highlight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599"/>
                          </a:highlight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02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7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0D029-0F28-7C65-D925-A11AACCD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Risultati – End point primari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758581-FE48-A795-13E2-7E9871C63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6731" y="2968106"/>
            <a:ext cx="5164908" cy="2910821"/>
          </a:xfrm>
        </p:spPr>
        <p:txBody>
          <a:bodyPr>
            <a:normAutofit/>
          </a:bodyPr>
          <a:lstStyle/>
          <a:p>
            <a:r>
              <a:rPr lang="it-IT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RYGB 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risultato più efficace </a:t>
            </a:r>
            <a:r>
              <a:rPr lang="it-IT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 calo di peso 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6 e 12 mesi di follow up, ma non a 24 mesi</a:t>
            </a:r>
            <a:r>
              <a:rPr lang="it-IT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it-IT" i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F6701F8-F30D-7F4A-9163-18826EC59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085" y="2794000"/>
            <a:ext cx="5017443" cy="3761558"/>
          </a:xfrm>
          <a:prstGeom prst="rect">
            <a:avLst/>
          </a:prstGeom>
        </p:spPr>
      </p:pic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880E8A82-9C73-E0F0-3E84-40A9326764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039931"/>
              </p:ext>
            </p:extLst>
          </p:nvPr>
        </p:nvGraphicFramePr>
        <p:xfrm>
          <a:off x="1323104" y="37381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Ovale 23">
            <a:extLst>
              <a:ext uri="{FF2B5EF4-FFF2-40B4-BE49-F238E27FC236}">
                <a16:creationId xmlns:a16="http://schemas.microsoft.com/office/drawing/2014/main" id="{FDC36707-2F52-EC38-61E7-91540D33ACD3}"/>
              </a:ext>
            </a:extLst>
          </p:cNvPr>
          <p:cNvSpPr/>
          <p:nvPr/>
        </p:nvSpPr>
        <p:spPr>
          <a:xfrm>
            <a:off x="10395669" y="3517463"/>
            <a:ext cx="609600" cy="24580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egnaposto testo 5">
            <a:extLst>
              <a:ext uri="{FF2B5EF4-FFF2-40B4-BE49-F238E27FC236}">
                <a16:creationId xmlns:a16="http://schemas.microsoft.com/office/drawing/2014/main" id="{078FE8EC-CAE2-7D58-DEC6-D93F7CFF8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962" y="2057400"/>
            <a:ext cx="8859838" cy="736600"/>
          </a:xfrm>
        </p:spPr>
        <p:txBody>
          <a:bodyPr/>
          <a:lstStyle/>
          <a:p>
            <a:r>
              <a:rPr lang="it-IT" sz="2000" dirty="0"/>
              <a:t>1. Confronto di efficacia RYGB VS OAGB In termini di %EBWL</a:t>
            </a:r>
          </a:p>
        </p:txBody>
      </p:sp>
    </p:spTree>
    <p:extLst>
      <p:ext uri="{BB962C8B-B14F-4D97-AF65-F5344CB8AC3E}">
        <p14:creationId xmlns:p14="http://schemas.microsoft.com/office/powerpoint/2010/main" val="340096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8DBB3BD-4B29-2462-2E3C-4C626C9C8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0257" y="556514"/>
            <a:ext cx="4217942" cy="3758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 </a:t>
            </a:r>
            <a:r>
              <a:rPr lang="en-US" dirty="0" err="1"/>
              <a:t>pazienti</a:t>
            </a:r>
            <a:r>
              <a:rPr lang="en-US" dirty="0"/>
              <a:t> </a:t>
            </a:r>
            <a:r>
              <a:rPr lang="en-US" dirty="0" err="1"/>
              <a:t>sottoposti</a:t>
            </a:r>
            <a:r>
              <a:rPr lang="en-US" dirty="0"/>
              <a:t> ad OAGB </a:t>
            </a:r>
            <a:r>
              <a:rPr lang="en-US" dirty="0" err="1"/>
              <a:t>avevano</a:t>
            </a:r>
            <a:r>
              <a:rPr lang="en-US" dirty="0"/>
              <a:t> un BMI </a:t>
            </a:r>
            <a:r>
              <a:rPr lang="en-US" dirty="0" err="1"/>
              <a:t>basale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alto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it-IT" kern="100" dirty="0">
                <a:ea typeface="Calibri" panose="020F0502020204030204" pitchFamily="34" charset="0"/>
                <a:cs typeface="Calibri" panose="020F0502020204030204" pitchFamily="34" charset="0"/>
              </a:rPr>
              <a:t>Se considera il BMI medio basale non si osserva alcuna differenza fra i due interventi </a:t>
            </a:r>
            <a:r>
              <a:rPr lang="it-IT" i="1" kern="100" dirty="0">
                <a:ea typeface="Calibri" panose="020F0502020204030204" pitchFamily="34" charset="0"/>
                <a:cs typeface="Calibri" panose="020F0502020204030204" pitchFamily="34" charset="0"/>
              </a:rPr>
              <a:t>(ANOVA</a:t>
            </a:r>
            <a:r>
              <a:rPr lang="it-IT" i="1" dirty="0"/>
              <a:t>).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8A266450-0B52-44A4-562B-7D5F27BEE8F6}"/>
              </a:ext>
            </a:extLst>
          </p:cNvPr>
          <p:cNvSpPr/>
          <p:nvPr/>
        </p:nvSpPr>
        <p:spPr>
          <a:xfrm>
            <a:off x="3169920" y="2204720"/>
            <a:ext cx="508000" cy="924560"/>
          </a:xfrm>
          <a:prstGeom prst="downArrow">
            <a:avLst/>
          </a:prstGeom>
          <a:solidFill>
            <a:srgbClr val="4A66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99B1281-54D4-A8E2-B1F3-C034C8C754A0}"/>
              </a:ext>
            </a:extLst>
          </p:cNvPr>
          <p:cNvGrpSpPr/>
          <p:nvPr/>
        </p:nvGrpSpPr>
        <p:grpSpPr>
          <a:xfrm>
            <a:off x="384548" y="4478887"/>
            <a:ext cx="11604252" cy="1754326"/>
            <a:chOff x="384548" y="4606708"/>
            <a:chExt cx="11604252" cy="1754326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34E6BE8-0127-EE96-F8E4-3B3877A296E9}"/>
                </a:ext>
              </a:extLst>
            </p:cNvPr>
            <p:cNvSpPr txBox="1"/>
            <p:nvPr/>
          </p:nvSpPr>
          <p:spPr>
            <a:xfrm>
              <a:off x="384548" y="4606708"/>
              <a:ext cx="11604252" cy="175432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i="1" dirty="0">
                  <a:solidFill>
                    <a:srgbClr val="C00000"/>
                  </a:solidFill>
                </a:rPr>
                <a:t>%EBWL</a:t>
              </a:r>
              <a:r>
                <a:rPr lang="en-US" b="0" i="1" dirty="0">
                  <a:solidFill>
                    <a:srgbClr val="C00000"/>
                  </a:solidFill>
                  <a:effectLst/>
                  <a:highlight>
                    <a:srgbClr val="FFFFFF"/>
                  </a:highlight>
                  <a:latin typeface="Open Sans" panose="020B0606030504020204" pitchFamily="34" charset="0"/>
                </a:rPr>
                <a:t> - </a:t>
              </a:r>
              <a:r>
                <a:rPr lang="it-IT" dirty="0">
                  <a:solidFill>
                    <a:srgbClr val="C00000"/>
                  </a:solidFill>
                </a:rPr>
                <a:t>Misura in termini percentuali la quantità di peso in eccesso perduta</a:t>
              </a:r>
            </a:p>
            <a:p>
              <a:endParaRPr lang="it-IT" dirty="0">
                <a:solidFill>
                  <a:srgbClr val="C00000"/>
                </a:solidFill>
              </a:endParaRPr>
            </a:p>
            <a:p>
              <a:endParaRPr lang="it-IT" dirty="0">
                <a:solidFill>
                  <a:srgbClr val="C00000"/>
                </a:solidFill>
              </a:endParaRPr>
            </a:p>
            <a:p>
              <a:endParaRPr lang="it-IT" dirty="0">
                <a:solidFill>
                  <a:srgbClr val="C00000"/>
                </a:solidFill>
              </a:endParaRPr>
            </a:p>
            <a:p>
              <a:r>
                <a:rPr lang="it-IT" dirty="0"/>
                <a:t>* Peso in eccesso: differenza fra il peso misurato al momento dell’intervento (baseline) e quello corrispondente a un valore di BMI pari a 22,5 per le donne e 23 per gli uomini («peso ideale»).</a:t>
              </a:r>
              <a:endParaRPr lang="it-IT" b="1" dirty="0">
                <a:solidFill>
                  <a:srgbClr val="800000"/>
                </a:solidFill>
                <a:effectLst/>
              </a:endParaRPr>
            </a:p>
          </p:txBody>
        </p: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EC105604-17BC-702F-6E72-A846BE0C48E6}"/>
                </a:ext>
              </a:extLst>
            </p:cNvPr>
            <p:cNvGrpSpPr/>
            <p:nvPr/>
          </p:nvGrpSpPr>
          <p:grpSpPr>
            <a:xfrm>
              <a:off x="3048615" y="5100253"/>
              <a:ext cx="4536931" cy="646331"/>
              <a:chOff x="975974" y="5518860"/>
              <a:chExt cx="4536931" cy="646331"/>
            </a:xfrm>
          </p:grpSpPr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CABD1D0-D9B5-C2E0-530F-85AA58730BE7}"/>
                  </a:ext>
                </a:extLst>
              </p:cNvPr>
              <p:cNvSpPr txBox="1"/>
              <p:nvPr/>
            </p:nvSpPr>
            <p:spPr>
              <a:xfrm>
                <a:off x="975974" y="5518860"/>
                <a:ext cx="44893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(peso baseline – peso follow-up ) 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</a:t>
                </a:r>
              </a:p>
              <a:p>
                <a:r>
                  <a:rPr lang="it-IT" dirty="0"/>
                  <a:t>        peso in eccesso * baseline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E49205B1-F399-32F5-AB86-28F20B02AED2}"/>
                  </a:ext>
                </a:extLst>
              </p:cNvPr>
              <p:cNvSpPr txBox="1"/>
              <p:nvPr/>
            </p:nvSpPr>
            <p:spPr>
              <a:xfrm>
                <a:off x="4212510" y="5682921"/>
                <a:ext cx="1300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 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X 100</a:t>
                </a:r>
              </a:p>
            </p:txBody>
          </p:sp>
        </p:grpSp>
      </p:grp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C4A1689-1B2B-9F54-2E82-389CF6F052AD}"/>
              </a:ext>
            </a:extLst>
          </p:cNvPr>
          <p:cNvCxnSpPr>
            <a:cxnSpLocks/>
          </p:cNvCxnSpPr>
          <p:nvPr/>
        </p:nvCxnSpPr>
        <p:spPr>
          <a:xfrm>
            <a:off x="2869506" y="5321159"/>
            <a:ext cx="361130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Segnaposto contenuto 8">
            <a:extLst>
              <a:ext uri="{FF2B5EF4-FFF2-40B4-BE49-F238E27FC236}">
                <a16:creationId xmlns:a16="http://schemas.microsoft.com/office/drawing/2014/main" id="{FEDBFB9E-69DE-42FD-6356-5818E1BFA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751303"/>
              </p:ext>
            </p:extLst>
          </p:nvPr>
        </p:nvGraphicFramePr>
        <p:xfrm>
          <a:off x="7214222" y="707923"/>
          <a:ext cx="4217942" cy="289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934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Office Theme">
  <a:themeElements>
    <a:clrScheme name="SW - Light V1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0180B9"/>
      </a:accent1>
      <a:accent2>
        <a:srgbClr val="009F94"/>
      </a:accent2>
      <a:accent3>
        <a:srgbClr val="2FAA46"/>
      </a:accent3>
      <a:accent4>
        <a:srgbClr val="F6BB24"/>
      </a:accent4>
      <a:accent5>
        <a:srgbClr val="EA8632"/>
      </a:accent5>
      <a:accent6>
        <a:srgbClr val="DB3A3E"/>
      </a:accent6>
      <a:hlink>
        <a:srgbClr val="32A79F"/>
      </a:hlink>
      <a:folHlink>
        <a:srgbClr val="89E1D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0</TotalTime>
  <Words>1199</Words>
  <Application>Microsoft Office PowerPoint</Application>
  <PresentationFormat>Widescreen</PresentationFormat>
  <Paragraphs>166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7" baseType="lpstr">
      <vt:lpstr>Arial</vt:lpstr>
      <vt:lpstr>Bierstadt</vt:lpstr>
      <vt:lpstr>Calibri</vt:lpstr>
      <vt:lpstr>Gill Sans</vt:lpstr>
      <vt:lpstr>Lato Light</vt:lpstr>
      <vt:lpstr>Open Sans</vt:lpstr>
      <vt:lpstr>Poppins</vt:lpstr>
      <vt:lpstr>Poppins Medium</vt:lpstr>
      <vt:lpstr>Times New Roman</vt:lpstr>
      <vt:lpstr>Wingdings</vt:lpstr>
      <vt:lpstr>RetrospectVTI</vt:lpstr>
      <vt:lpstr>Office Theme</vt:lpstr>
      <vt:lpstr> BYPASS GASTRICO ROUX-EN-Y VS MINI BYPASS GASTRICO: EFFICACIA A BREVE-MEDIO TERMINE </vt:lpstr>
      <vt:lpstr>Introduzione</vt:lpstr>
      <vt:lpstr>Disegno dello studio</vt:lpstr>
      <vt:lpstr>Obiettivi</vt:lpstr>
      <vt:lpstr>Popolazione </vt:lpstr>
      <vt:lpstr>Risultati  POPOLAZIONE AL BASALE – RYGB VS OAGB</vt:lpstr>
      <vt:lpstr>INTERVENTI PRIMARI E RE-DO SURGERY</vt:lpstr>
      <vt:lpstr>Risultati – End point primari</vt:lpstr>
      <vt:lpstr>Presentazione standard di PowerPoint</vt:lpstr>
      <vt:lpstr>Risultati – End point primari</vt:lpstr>
      <vt:lpstr>Risultati – End point primari</vt:lpstr>
      <vt:lpstr>Presentazione standard di PowerPoint</vt:lpstr>
      <vt:lpstr>Risultati – End point secondari</vt:lpstr>
      <vt:lpstr>Conclusioni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FEDERICA PIPPA</cp:lastModifiedBy>
  <cp:revision>35</cp:revision>
  <dcterms:created xsi:type="dcterms:W3CDTF">2022-02-27T17:36:31Z</dcterms:created>
  <dcterms:modified xsi:type="dcterms:W3CDTF">2024-05-10T20:47:07Z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